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35"/>
  </p:notesMasterIdLst>
  <p:sldIdLst>
    <p:sldId id="307" r:id="rId2"/>
    <p:sldId id="308" r:id="rId3"/>
    <p:sldId id="319" r:id="rId4"/>
    <p:sldId id="314" r:id="rId5"/>
    <p:sldId id="323" r:id="rId6"/>
    <p:sldId id="315" r:id="rId7"/>
    <p:sldId id="325" r:id="rId8"/>
    <p:sldId id="326" r:id="rId9"/>
    <p:sldId id="383" r:id="rId10"/>
    <p:sldId id="379" r:id="rId11"/>
    <p:sldId id="367" r:id="rId12"/>
    <p:sldId id="382" r:id="rId13"/>
    <p:sldId id="384" r:id="rId14"/>
    <p:sldId id="327" r:id="rId15"/>
    <p:sldId id="385" r:id="rId16"/>
    <p:sldId id="389" r:id="rId17"/>
    <p:sldId id="388" r:id="rId18"/>
    <p:sldId id="387" r:id="rId19"/>
    <p:sldId id="390" r:id="rId20"/>
    <p:sldId id="391" r:id="rId21"/>
    <p:sldId id="393" r:id="rId22"/>
    <p:sldId id="392" r:id="rId23"/>
    <p:sldId id="395" r:id="rId24"/>
    <p:sldId id="396" r:id="rId25"/>
    <p:sldId id="365" r:id="rId26"/>
    <p:sldId id="403" r:id="rId27"/>
    <p:sldId id="374" r:id="rId28"/>
    <p:sldId id="401" r:id="rId29"/>
    <p:sldId id="402" r:id="rId30"/>
    <p:sldId id="398" r:id="rId31"/>
    <p:sldId id="375" r:id="rId32"/>
    <p:sldId id="378" r:id="rId33"/>
    <p:sldId id="397" r:id="rId34"/>
  </p:sldIdLst>
  <p:sldSz cx="9144000" cy="6858000" type="screen4x3"/>
  <p:notesSz cx="6858000" cy="9144000"/>
  <p:embeddedFontLst>
    <p:embeddedFont>
      <p:font typeface="Cambria" panose="02040503050406030204" pitchFamily="18" charset="0"/>
      <p:regular r:id="rId36"/>
      <p:bold r:id="rId37"/>
      <p:italic r:id="rId38"/>
      <p:boldItalic r:id="rId39"/>
    </p:embeddedFont>
    <p:embeddedFont>
      <p:font typeface="Cambria Math" panose="02040503050406030204" pitchFamily="18" charset="0"/>
      <p:regular r:id="rId40"/>
    </p:embeddedFont>
    <p:embeddedFont>
      <p:font typeface="Poppins" panose="00000500000000000000" pitchFamily="2" charset="0"/>
      <p:regular r:id="rId41"/>
      <p:bold r:id="rId42"/>
      <p:italic r:id="rId43"/>
      <p:boldItalic r:id="rId44"/>
    </p:embeddedFont>
    <p:embeddedFont>
      <p:font typeface="Pretendard" panose="02000503000000020004" pitchFamily="2" charset="-127"/>
      <p:regular r:id="rId45"/>
      <p:bold r:id="rId46"/>
    </p:embeddedFont>
    <p:embeddedFont>
      <p:font typeface="Pretendard SemiBold" panose="02000703000000020004" pitchFamily="2" charset="-127"/>
      <p:bold r:id="rId47"/>
    </p:embeddedFont>
    <p:embeddedFont>
      <p:font typeface="맑은 고딕" panose="020B0503020000020004" pitchFamily="50" charset="-127"/>
      <p:regular r:id="rId48"/>
      <p:bold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94"/>
    <a:srgbClr val="FF8585"/>
    <a:srgbClr val="143D88"/>
    <a:srgbClr val="FFB3B3"/>
    <a:srgbClr val="5B9BD5"/>
    <a:srgbClr val="91B3EF"/>
    <a:srgbClr val="B9EEFF"/>
    <a:srgbClr val="009BCB"/>
    <a:srgbClr val="F8CCCC"/>
    <a:srgbClr val="009B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03" autoAdjust="0"/>
    <p:restoredTop sz="87729" autoAdjust="0"/>
  </p:normalViewPr>
  <p:slideViewPr>
    <p:cSldViewPr snapToGrid="0">
      <p:cViewPr varScale="1">
        <p:scale>
          <a:sx n="102" d="100"/>
          <a:sy n="102" d="100"/>
        </p:scale>
        <p:origin x="2262"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55FA1-667C-4544-AD28-5A54C1368993}" type="datetimeFigureOut">
              <a:rPr lang="ko-KR" altLang="en-US" smtClean="0"/>
              <a:t>2025-11-18</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0224C-F738-4A35-ADCF-648CDBD46371}" type="slidenum">
              <a:rPr lang="ko-KR" altLang="en-US" smtClean="0"/>
              <a:t>‹#›</a:t>
            </a:fld>
            <a:endParaRPr lang="ko-KR" altLang="en-US"/>
          </a:p>
        </p:txBody>
      </p:sp>
    </p:spTree>
    <p:extLst>
      <p:ext uri="{BB962C8B-B14F-4D97-AF65-F5344CB8AC3E}">
        <p14:creationId xmlns:p14="http://schemas.microsoft.com/office/powerpoint/2010/main" val="316920166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C0224C-F738-4A35-ADCF-648CDBD46371}" type="slidenum">
              <a:rPr lang="ko-KR" altLang="en-US" smtClean="0"/>
              <a:t>2</a:t>
            </a:fld>
            <a:endParaRPr lang="ko-KR" altLang="en-US"/>
          </a:p>
        </p:txBody>
      </p:sp>
    </p:spTree>
    <p:extLst>
      <p:ext uri="{BB962C8B-B14F-4D97-AF65-F5344CB8AC3E}">
        <p14:creationId xmlns:p14="http://schemas.microsoft.com/office/powerpoint/2010/main" val="370073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41891-03C6-4BFF-853E-5C390F1A8BF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C73413-8D92-B9D8-45F7-B3389543732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BA3A6D1-B8AE-F9C9-394A-9BAC3F0E4447}"/>
              </a:ext>
            </a:extLst>
          </p:cNvPr>
          <p:cNvSpPr>
            <a:spLocks noGrp="1"/>
          </p:cNvSpPr>
          <p:nvPr>
            <p:ph type="body" idx="1"/>
          </p:nvPr>
        </p:nvSpPr>
        <p:spPr/>
        <p:txBody>
          <a:bodyPr/>
          <a:lstStyle/>
          <a:p>
            <a:r>
              <a:rPr lang="ko-KR" altLang="en-US" dirty="0"/>
              <a:t>케이스 설명 </a:t>
            </a:r>
            <a:r>
              <a:rPr lang="en-US" altLang="ko-KR" dirty="0"/>
              <a:t>-&gt; </a:t>
            </a:r>
            <a:r>
              <a:rPr lang="ko-KR" altLang="en-US" dirty="0"/>
              <a:t>케이스별 성능 그래프 하나 </a:t>
            </a:r>
            <a:r>
              <a:rPr lang="en-US" altLang="ko-KR" dirty="0"/>
              <a:t>-&gt; </a:t>
            </a:r>
            <a:r>
              <a:rPr lang="ko-KR" altLang="en-US" dirty="0"/>
              <a:t>결론 및 마무리 </a:t>
            </a:r>
          </a:p>
        </p:txBody>
      </p:sp>
      <p:sp>
        <p:nvSpPr>
          <p:cNvPr id="4" name="슬라이드 번호 개체 틀 3">
            <a:extLst>
              <a:ext uri="{FF2B5EF4-FFF2-40B4-BE49-F238E27FC236}">
                <a16:creationId xmlns:a16="http://schemas.microsoft.com/office/drawing/2014/main" id="{C9B289FE-A11A-C13D-4646-892749E56606}"/>
              </a:ext>
            </a:extLst>
          </p:cNvPr>
          <p:cNvSpPr>
            <a:spLocks noGrp="1"/>
          </p:cNvSpPr>
          <p:nvPr>
            <p:ph type="sldNum" sz="quarter" idx="5"/>
          </p:nvPr>
        </p:nvSpPr>
        <p:spPr/>
        <p:txBody>
          <a:bodyPr/>
          <a:lstStyle/>
          <a:p>
            <a:fld id="{7BC0224C-F738-4A35-ADCF-648CDBD46371}" type="slidenum">
              <a:rPr lang="ko-KR" altLang="en-US" smtClean="0"/>
              <a:t>29</a:t>
            </a:fld>
            <a:endParaRPr lang="ko-KR" altLang="en-US"/>
          </a:p>
        </p:txBody>
      </p:sp>
    </p:spTree>
    <p:extLst>
      <p:ext uri="{BB962C8B-B14F-4D97-AF65-F5344CB8AC3E}">
        <p14:creationId xmlns:p14="http://schemas.microsoft.com/office/powerpoint/2010/main" val="453238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C0224C-F738-4A35-ADCF-648CDBD46371}" type="slidenum">
              <a:rPr lang="ko-KR" altLang="en-US" smtClean="0"/>
              <a:t>31</a:t>
            </a:fld>
            <a:endParaRPr lang="ko-KR" altLang="en-US"/>
          </a:p>
        </p:txBody>
      </p:sp>
    </p:spTree>
    <p:extLst>
      <p:ext uri="{BB962C8B-B14F-4D97-AF65-F5344CB8AC3E}">
        <p14:creationId xmlns:p14="http://schemas.microsoft.com/office/powerpoint/2010/main" val="1283614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76070-DE67-1956-2BEA-8EF23855BF8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E41B4E-CDC9-3E22-6CEE-A64BA150C52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E811880-D5BB-FDC0-984A-DDC4C600FF1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E8A1344-5EFE-5D56-E0BC-58634D2AA68E}"/>
              </a:ext>
            </a:extLst>
          </p:cNvPr>
          <p:cNvSpPr>
            <a:spLocks noGrp="1"/>
          </p:cNvSpPr>
          <p:nvPr>
            <p:ph type="sldNum" sz="quarter" idx="5"/>
          </p:nvPr>
        </p:nvSpPr>
        <p:spPr/>
        <p:txBody>
          <a:bodyPr/>
          <a:lstStyle/>
          <a:p>
            <a:fld id="{7BC0224C-F738-4A35-ADCF-648CDBD46371}" type="slidenum">
              <a:rPr lang="ko-KR" altLang="en-US" smtClean="0"/>
              <a:t>32</a:t>
            </a:fld>
            <a:endParaRPr lang="ko-KR" altLang="en-US"/>
          </a:p>
        </p:txBody>
      </p:sp>
    </p:spTree>
    <p:extLst>
      <p:ext uri="{BB962C8B-B14F-4D97-AF65-F5344CB8AC3E}">
        <p14:creationId xmlns:p14="http://schemas.microsoft.com/office/powerpoint/2010/main" val="368536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C0224C-F738-4A35-ADCF-648CDBD46371}" type="slidenum">
              <a:rPr lang="ko-KR" altLang="en-US" smtClean="0"/>
              <a:t>9</a:t>
            </a:fld>
            <a:endParaRPr lang="ko-KR" altLang="en-US"/>
          </a:p>
        </p:txBody>
      </p:sp>
    </p:spTree>
    <p:extLst>
      <p:ext uri="{BB962C8B-B14F-4D97-AF65-F5344CB8AC3E}">
        <p14:creationId xmlns:p14="http://schemas.microsoft.com/office/powerpoint/2010/main" val="2302447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C0224C-F738-4A35-ADCF-648CDBD46371}" type="slidenum">
              <a:rPr lang="ko-KR" altLang="en-US" smtClean="0"/>
              <a:t>13</a:t>
            </a:fld>
            <a:endParaRPr lang="ko-KR" altLang="en-US"/>
          </a:p>
        </p:txBody>
      </p:sp>
    </p:spTree>
    <p:extLst>
      <p:ext uri="{BB962C8B-B14F-4D97-AF65-F5344CB8AC3E}">
        <p14:creationId xmlns:p14="http://schemas.microsoft.com/office/powerpoint/2010/main" val="198381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C0224C-F738-4A35-ADCF-648CDBD46371}" type="slidenum">
              <a:rPr lang="ko-KR" altLang="en-US" smtClean="0"/>
              <a:t>22</a:t>
            </a:fld>
            <a:endParaRPr lang="ko-KR" altLang="en-US"/>
          </a:p>
        </p:txBody>
      </p:sp>
    </p:spTree>
    <p:extLst>
      <p:ext uri="{BB962C8B-B14F-4D97-AF65-F5344CB8AC3E}">
        <p14:creationId xmlns:p14="http://schemas.microsoft.com/office/powerpoint/2010/main" val="131364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67F60-3093-976D-E10E-411BA4C7D0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EF3738-746F-6782-5539-37676FD2C05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8B53105-363D-79E9-06D3-54327E79148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7CD87C6-C0ED-62AF-4BD8-9633F8D01DB0}"/>
              </a:ext>
            </a:extLst>
          </p:cNvPr>
          <p:cNvSpPr>
            <a:spLocks noGrp="1"/>
          </p:cNvSpPr>
          <p:nvPr>
            <p:ph type="sldNum" sz="quarter" idx="5"/>
          </p:nvPr>
        </p:nvSpPr>
        <p:spPr/>
        <p:txBody>
          <a:bodyPr/>
          <a:lstStyle/>
          <a:p>
            <a:fld id="{7BC0224C-F738-4A35-ADCF-648CDBD46371}" type="slidenum">
              <a:rPr lang="ko-KR" altLang="en-US" smtClean="0"/>
              <a:t>23</a:t>
            </a:fld>
            <a:endParaRPr lang="ko-KR" altLang="en-US"/>
          </a:p>
        </p:txBody>
      </p:sp>
    </p:spTree>
    <p:extLst>
      <p:ext uri="{BB962C8B-B14F-4D97-AF65-F5344CB8AC3E}">
        <p14:creationId xmlns:p14="http://schemas.microsoft.com/office/powerpoint/2010/main" val="3933523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5EF89-7637-7AD0-A96E-CED695AEB7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8E4ADF2-381E-3706-7663-CDB45A3BDB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055F11B-B951-725E-32E1-0673C7A8CA8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F18D36C-17C4-C49A-DE54-5EE20864842D}"/>
              </a:ext>
            </a:extLst>
          </p:cNvPr>
          <p:cNvSpPr>
            <a:spLocks noGrp="1"/>
          </p:cNvSpPr>
          <p:nvPr>
            <p:ph type="sldNum" sz="quarter" idx="5"/>
          </p:nvPr>
        </p:nvSpPr>
        <p:spPr/>
        <p:txBody>
          <a:bodyPr/>
          <a:lstStyle/>
          <a:p>
            <a:fld id="{7BC0224C-F738-4A35-ADCF-648CDBD46371}" type="slidenum">
              <a:rPr lang="ko-KR" altLang="en-US" smtClean="0"/>
              <a:t>24</a:t>
            </a:fld>
            <a:endParaRPr lang="ko-KR" altLang="en-US"/>
          </a:p>
        </p:txBody>
      </p:sp>
    </p:spTree>
    <p:extLst>
      <p:ext uri="{BB962C8B-B14F-4D97-AF65-F5344CB8AC3E}">
        <p14:creationId xmlns:p14="http://schemas.microsoft.com/office/powerpoint/2010/main" val="1855994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A3EC3-66C9-1327-1CEB-50A2CDBA4DE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DB556B-9283-6366-1410-F00C34487A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9305DD-8DE9-45FC-211E-F77FD243DB66}"/>
              </a:ext>
            </a:extLst>
          </p:cNvPr>
          <p:cNvSpPr>
            <a:spLocks noGrp="1"/>
          </p:cNvSpPr>
          <p:nvPr>
            <p:ph type="body" idx="1"/>
          </p:nvPr>
        </p:nvSpPr>
        <p:spPr/>
        <p:txBody>
          <a:bodyPr/>
          <a:lstStyle/>
          <a:p>
            <a:r>
              <a:rPr lang="ko-KR" altLang="en-US" dirty="0"/>
              <a:t>케이스 설명 </a:t>
            </a:r>
            <a:r>
              <a:rPr lang="en-US" altLang="ko-KR" dirty="0"/>
              <a:t>-&gt; </a:t>
            </a:r>
            <a:r>
              <a:rPr lang="ko-KR" altLang="en-US" dirty="0"/>
              <a:t>케이스별 성능 그래프 하나 </a:t>
            </a:r>
            <a:r>
              <a:rPr lang="en-US" altLang="ko-KR" dirty="0"/>
              <a:t>-&gt; </a:t>
            </a:r>
            <a:r>
              <a:rPr lang="ko-KR" altLang="en-US" dirty="0"/>
              <a:t>결론 및 마무리 </a:t>
            </a:r>
          </a:p>
        </p:txBody>
      </p:sp>
      <p:sp>
        <p:nvSpPr>
          <p:cNvPr id="4" name="슬라이드 번호 개체 틀 3">
            <a:extLst>
              <a:ext uri="{FF2B5EF4-FFF2-40B4-BE49-F238E27FC236}">
                <a16:creationId xmlns:a16="http://schemas.microsoft.com/office/drawing/2014/main" id="{381B127E-6BB3-77FF-50DD-A6610F91BEC2}"/>
              </a:ext>
            </a:extLst>
          </p:cNvPr>
          <p:cNvSpPr>
            <a:spLocks noGrp="1"/>
          </p:cNvSpPr>
          <p:nvPr>
            <p:ph type="sldNum" sz="quarter" idx="5"/>
          </p:nvPr>
        </p:nvSpPr>
        <p:spPr/>
        <p:txBody>
          <a:bodyPr/>
          <a:lstStyle/>
          <a:p>
            <a:fld id="{7BC0224C-F738-4A35-ADCF-648CDBD46371}" type="slidenum">
              <a:rPr lang="ko-KR" altLang="en-US" smtClean="0"/>
              <a:t>26</a:t>
            </a:fld>
            <a:endParaRPr lang="ko-KR" altLang="en-US"/>
          </a:p>
        </p:txBody>
      </p:sp>
    </p:spTree>
    <p:extLst>
      <p:ext uri="{BB962C8B-B14F-4D97-AF65-F5344CB8AC3E}">
        <p14:creationId xmlns:p14="http://schemas.microsoft.com/office/powerpoint/2010/main" val="3683171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케이스 설명 </a:t>
            </a:r>
            <a:r>
              <a:rPr lang="en-US" altLang="ko-KR" dirty="0"/>
              <a:t>-&gt; </a:t>
            </a:r>
            <a:r>
              <a:rPr lang="ko-KR" altLang="en-US" dirty="0"/>
              <a:t>케이스별 성능 그래프 하나 </a:t>
            </a:r>
            <a:r>
              <a:rPr lang="en-US" altLang="ko-KR" dirty="0"/>
              <a:t>-&gt; </a:t>
            </a:r>
            <a:r>
              <a:rPr lang="ko-KR" altLang="en-US" dirty="0"/>
              <a:t>결론 및 마무리 </a:t>
            </a:r>
          </a:p>
        </p:txBody>
      </p:sp>
      <p:sp>
        <p:nvSpPr>
          <p:cNvPr id="4" name="슬라이드 번호 개체 틀 3"/>
          <p:cNvSpPr>
            <a:spLocks noGrp="1"/>
          </p:cNvSpPr>
          <p:nvPr>
            <p:ph type="sldNum" sz="quarter" idx="5"/>
          </p:nvPr>
        </p:nvSpPr>
        <p:spPr/>
        <p:txBody>
          <a:bodyPr/>
          <a:lstStyle/>
          <a:p>
            <a:fld id="{7BC0224C-F738-4A35-ADCF-648CDBD46371}" type="slidenum">
              <a:rPr lang="ko-KR" altLang="en-US" smtClean="0"/>
              <a:t>27</a:t>
            </a:fld>
            <a:endParaRPr lang="ko-KR" altLang="en-US"/>
          </a:p>
        </p:txBody>
      </p:sp>
    </p:spTree>
    <p:extLst>
      <p:ext uri="{BB962C8B-B14F-4D97-AF65-F5344CB8AC3E}">
        <p14:creationId xmlns:p14="http://schemas.microsoft.com/office/powerpoint/2010/main" val="4066553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76AE8-43D9-1D99-DEC3-19DC82817E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B6C5C45-031D-F22A-C42F-7587969C7E0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37220CB-9F66-14C4-E324-DC7580685CCE}"/>
              </a:ext>
            </a:extLst>
          </p:cNvPr>
          <p:cNvSpPr>
            <a:spLocks noGrp="1"/>
          </p:cNvSpPr>
          <p:nvPr>
            <p:ph type="body" idx="1"/>
          </p:nvPr>
        </p:nvSpPr>
        <p:spPr/>
        <p:txBody>
          <a:bodyPr/>
          <a:lstStyle/>
          <a:p>
            <a:r>
              <a:rPr lang="ko-KR" altLang="en-US" dirty="0"/>
              <a:t>케이스 설명 </a:t>
            </a:r>
            <a:r>
              <a:rPr lang="en-US" altLang="ko-KR" dirty="0"/>
              <a:t>-&gt; </a:t>
            </a:r>
            <a:r>
              <a:rPr lang="ko-KR" altLang="en-US" dirty="0"/>
              <a:t>케이스별 성능 그래프 하나 </a:t>
            </a:r>
            <a:r>
              <a:rPr lang="en-US" altLang="ko-KR" dirty="0"/>
              <a:t>-&gt; </a:t>
            </a:r>
            <a:r>
              <a:rPr lang="ko-KR" altLang="en-US" dirty="0"/>
              <a:t>결론 및 마무리 </a:t>
            </a:r>
          </a:p>
        </p:txBody>
      </p:sp>
      <p:sp>
        <p:nvSpPr>
          <p:cNvPr id="4" name="슬라이드 번호 개체 틀 3">
            <a:extLst>
              <a:ext uri="{FF2B5EF4-FFF2-40B4-BE49-F238E27FC236}">
                <a16:creationId xmlns:a16="http://schemas.microsoft.com/office/drawing/2014/main" id="{4E8D4A6A-CE19-9EFF-1169-24E66601CBDD}"/>
              </a:ext>
            </a:extLst>
          </p:cNvPr>
          <p:cNvSpPr>
            <a:spLocks noGrp="1"/>
          </p:cNvSpPr>
          <p:nvPr>
            <p:ph type="sldNum" sz="quarter" idx="5"/>
          </p:nvPr>
        </p:nvSpPr>
        <p:spPr/>
        <p:txBody>
          <a:bodyPr/>
          <a:lstStyle/>
          <a:p>
            <a:fld id="{7BC0224C-F738-4A35-ADCF-648CDBD46371}" type="slidenum">
              <a:rPr lang="ko-KR" altLang="en-US" smtClean="0"/>
              <a:t>28</a:t>
            </a:fld>
            <a:endParaRPr lang="ko-KR" altLang="en-US"/>
          </a:p>
        </p:txBody>
      </p:sp>
    </p:spTree>
    <p:extLst>
      <p:ext uri="{BB962C8B-B14F-4D97-AF65-F5344CB8AC3E}">
        <p14:creationId xmlns:p14="http://schemas.microsoft.com/office/powerpoint/2010/main" val="571464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4810" y="2235606"/>
            <a:ext cx="7194380" cy="1363143"/>
          </a:xfrm>
        </p:spPr>
        <p:txBody>
          <a:bodyPr anchor="ctr">
            <a:noAutofit/>
          </a:bodyPr>
          <a:lstStyle>
            <a:lvl1pPr algn="l">
              <a:lnSpc>
                <a:spcPct val="90000"/>
              </a:lnSpc>
              <a:defRPr sz="4000" b="0" baseline="0">
                <a:latin typeface="Pretendard SemiBold" panose="02000703000000020004" pitchFamily="2" charset="-127"/>
                <a:ea typeface="Pretendard SemiBold" panose="02000703000000020004" pitchFamily="2" charset="-127"/>
                <a:cs typeface="Pretendard SemiBold" panose="02000703000000020004" pitchFamily="2" charset="-127"/>
              </a:defRPr>
            </a:lvl1pPr>
          </a:lstStyle>
          <a:p>
            <a:r>
              <a:rPr lang="ko-KR" altLang="en-US" dirty="0"/>
              <a:t>마스터 제목 스타일 편집</a:t>
            </a:r>
            <a:br>
              <a:rPr lang="en-US" altLang="ko-KR" dirty="0"/>
            </a:br>
            <a:endParaRPr lang="en-US" dirty="0"/>
          </a:p>
        </p:txBody>
      </p:sp>
      <p:sp>
        <p:nvSpPr>
          <p:cNvPr id="3" name="Subtitle 2"/>
          <p:cNvSpPr>
            <a:spLocks noGrp="1"/>
          </p:cNvSpPr>
          <p:nvPr>
            <p:ph type="subTitle" idx="1" hasCustomPrompt="1"/>
          </p:nvPr>
        </p:nvSpPr>
        <p:spPr>
          <a:xfrm>
            <a:off x="1143000" y="4512040"/>
            <a:ext cx="6858000" cy="1100137"/>
          </a:xfrm>
        </p:spPr>
        <p:txBody>
          <a:bodyPr anchor="ctr">
            <a:noAutofit/>
          </a:bodyPr>
          <a:lstStyle>
            <a:lvl1pPr marL="0" indent="0" algn="ctr">
              <a:buNone/>
              <a:defRPr sz="1600" baseline="0">
                <a:latin typeface="Pretendard" panose="02000503000000020004" pitchFamily="2" charset="-127"/>
                <a:ea typeface="Pretendard" panose="02000503000000020004" pitchFamily="2" charset="-127"/>
                <a:cs typeface="Pretendard" panose="02000503000000020004" pitchFamily="2"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안</a:t>
            </a:r>
            <a:r>
              <a:rPr lang="en-US" altLang="ko-KR" dirty="0"/>
              <a:t> </a:t>
            </a:r>
            <a:r>
              <a:rPr lang="ko-KR" altLang="en-US" dirty="0"/>
              <a:t>병 권</a:t>
            </a:r>
            <a:r>
              <a:rPr lang="en-US" altLang="ko-KR" dirty="0"/>
              <a:t>, </a:t>
            </a:r>
            <a:r>
              <a:rPr lang="en-US" altLang="ko-KR" dirty="0" err="1"/>
              <a:t>ByungKuon</a:t>
            </a:r>
            <a:r>
              <a:rPr lang="en-US" altLang="ko-KR" dirty="0"/>
              <a:t> </a:t>
            </a:r>
            <a:r>
              <a:rPr lang="en-US" altLang="ko-KR" dirty="0" err="1"/>
              <a:t>Ahn</a:t>
            </a:r>
            <a:endParaRPr lang="en-US" altLang="ko-KR" dirty="0"/>
          </a:p>
          <a:p>
            <a:r>
              <a:rPr lang="en-US" altLang="ko-KR" dirty="0"/>
              <a:t>abg6312@ssu.ac.kr</a:t>
            </a:r>
          </a:p>
          <a:p>
            <a:r>
              <a:rPr lang="en-US" dirty="0"/>
              <a:t>2024.00.00 (Mon)</a:t>
            </a:r>
          </a:p>
        </p:txBody>
      </p:sp>
      <p:cxnSp>
        <p:nvCxnSpPr>
          <p:cNvPr id="10" name="직선 연결선 9">
            <a:extLst>
              <a:ext uri="{FF2B5EF4-FFF2-40B4-BE49-F238E27FC236}">
                <a16:creationId xmlns:a16="http://schemas.microsoft.com/office/drawing/2014/main" id="{203A1AC8-B5CE-9F8F-BF56-E45FA69113BF}"/>
              </a:ext>
            </a:extLst>
          </p:cNvPr>
          <p:cNvCxnSpPr>
            <a:cxnSpLocks/>
          </p:cNvCxnSpPr>
          <p:nvPr userDrawn="1"/>
        </p:nvCxnSpPr>
        <p:spPr>
          <a:xfrm>
            <a:off x="867730" y="2223247"/>
            <a:ext cx="0" cy="1389529"/>
          </a:xfrm>
          <a:prstGeom prst="line">
            <a:avLst/>
          </a:prstGeom>
          <a:ln w="101600">
            <a:solidFill>
              <a:srgbClr val="006794"/>
            </a:solidFill>
          </a:ln>
        </p:spPr>
        <p:style>
          <a:lnRef idx="1">
            <a:schemeClr val="accent1"/>
          </a:lnRef>
          <a:fillRef idx="0">
            <a:schemeClr val="accent1"/>
          </a:fillRef>
          <a:effectRef idx="0">
            <a:schemeClr val="accent1"/>
          </a:effectRef>
          <a:fontRef idx="minor">
            <a:schemeClr val="tx1"/>
          </a:fontRef>
        </p:style>
      </p:cxnSp>
      <p:sp>
        <p:nvSpPr>
          <p:cNvPr id="5" name="슬라이드 번호 개체 틀 3">
            <a:extLst>
              <a:ext uri="{FF2B5EF4-FFF2-40B4-BE49-F238E27FC236}">
                <a16:creationId xmlns:a16="http://schemas.microsoft.com/office/drawing/2014/main" id="{A8CEF10C-4BFD-D0F8-56C9-C8ED1F5544EA}"/>
              </a:ext>
            </a:extLst>
          </p:cNvPr>
          <p:cNvSpPr>
            <a:spLocks noGrp="1"/>
          </p:cNvSpPr>
          <p:nvPr>
            <p:ph type="sldNum" sz="quarter" idx="4"/>
          </p:nvPr>
        </p:nvSpPr>
        <p:spPr>
          <a:xfrm>
            <a:off x="3448050" y="6258018"/>
            <a:ext cx="2057400" cy="365125"/>
          </a:xfrm>
          <a:prstGeom prst="rect">
            <a:avLst/>
          </a:prstGeom>
        </p:spPr>
        <p:txBody>
          <a:bodyPr vert="horz" lIns="91440" tIns="45720" rIns="91440" bIns="45720" rtlCol="0" anchor="ctr"/>
          <a:lstStyle>
            <a:lvl1pPr algn="ctr">
              <a:defRPr sz="1200" spc="-40" baseline="0">
                <a:solidFill>
                  <a:schemeClr val="tx1">
                    <a:tint val="75000"/>
                  </a:schemeClr>
                </a:solidFill>
                <a:latin typeface="Pretendard" panose="02000503000000020004" pitchFamily="2" charset="-127"/>
                <a:ea typeface="Pretendard" panose="02000503000000020004" pitchFamily="2" charset="-127"/>
                <a:cs typeface="Pretendard" panose="02000503000000020004" pitchFamily="2" charset="-127"/>
              </a:defRPr>
            </a:lvl1pPr>
          </a:lstStyle>
          <a:p>
            <a:fld id="{9324512B-996B-4B80-9417-F64DCF99A71A}" type="slidenum">
              <a:rPr lang="ko-KR" altLang="en-US" smtClean="0"/>
              <a:pPr/>
              <a:t>‹#›</a:t>
            </a:fld>
            <a:r>
              <a:rPr lang="ko-KR" altLang="en-US" dirty="0"/>
              <a:t> </a:t>
            </a:r>
            <a:r>
              <a:rPr lang="en-US" altLang="ko-KR" dirty="0"/>
              <a:t>/ 14</a:t>
            </a:r>
            <a:endParaRPr lang="ko-KR" altLang="en-US" dirty="0"/>
          </a:p>
        </p:txBody>
      </p:sp>
    </p:spTree>
    <p:extLst>
      <p:ext uri="{BB962C8B-B14F-4D97-AF65-F5344CB8AC3E}">
        <p14:creationId xmlns:p14="http://schemas.microsoft.com/office/powerpoint/2010/main" val="34681085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628650" y="433059"/>
            <a:ext cx="7886700" cy="420686"/>
          </a:xfrm>
        </p:spPr>
        <p:txBody>
          <a:bodyPr>
            <a:noAutofit/>
          </a:bodyPr>
          <a:lstStyle>
            <a:lvl1pPr algn="ctr">
              <a:defRPr sz="1800" b="0">
                <a:latin typeface="Pretendard SemiBold" panose="02000703000000020004" pitchFamily="2" charset="-127"/>
                <a:ea typeface="Pretendard SemiBold" panose="02000703000000020004" pitchFamily="2" charset="-127"/>
                <a:cs typeface="Pretendard SemiBold" panose="02000703000000020004" pitchFamily="2" charset="-127"/>
              </a:defRPr>
            </a:lvl1pPr>
          </a:lstStyle>
          <a:p>
            <a:r>
              <a:rPr lang="ko-KR" altLang="en-US" dirty="0"/>
              <a:t>마스터 제목 스타일 편집</a:t>
            </a:r>
            <a:endParaRPr lang="en-US" dirty="0"/>
          </a:p>
        </p:txBody>
      </p:sp>
      <p:cxnSp>
        <p:nvCxnSpPr>
          <p:cNvPr id="4" name="직선 연결선 3">
            <a:extLst>
              <a:ext uri="{FF2B5EF4-FFF2-40B4-BE49-F238E27FC236}">
                <a16:creationId xmlns:a16="http://schemas.microsoft.com/office/drawing/2014/main" id="{38A3B925-F2EA-D091-548D-75E72F01A3E2}"/>
              </a:ext>
            </a:extLst>
          </p:cNvPr>
          <p:cNvCxnSpPr>
            <a:cxnSpLocks/>
          </p:cNvCxnSpPr>
          <p:nvPr userDrawn="1"/>
        </p:nvCxnSpPr>
        <p:spPr>
          <a:xfrm>
            <a:off x="690562" y="1624013"/>
            <a:ext cx="0" cy="323850"/>
          </a:xfrm>
          <a:prstGeom prst="line">
            <a:avLst/>
          </a:prstGeom>
          <a:ln w="63500">
            <a:solidFill>
              <a:srgbClr val="00679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BC026D-C387-FF45-4DEF-C6AF3FDA88B2}"/>
              </a:ext>
            </a:extLst>
          </p:cNvPr>
          <p:cNvSpPr>
            <a:spLocks noGrp="1"/>
          </p:cNvSpPr>
          <p:nvPr>
            <p:ph idx="1"/>
          </p:nvPr>
        </p:nvSpPr>
        <p:spPr>
          <a:xfrm>
            <a:off x="628650" y="2300287"/>
            <a:ext cx="7886700" cy="2676525"/>
          </a:xfrm>
        </p:spPr>
        <p:txBody>
          <a:bodyPr>
            <a:noAutofit/>
          </a:bodyPr>
          <a:lstStyle>
            <a:lvl1pPr marL="571500" indent="-571500">
              <a:lnSpc>
                <a:spcPct val="150000"/>
              </a:lnSpc>
              <a:buFont typeface="+mj-lt"/>
              <a:buAutoNum type="romanUcPeriod"/>
              <a:defRPr sz="1800">
                <a:latin typeface="Pretendard" panose="02000503000000020004" pitchFamily="2" charset="-127"/>
                <a:ea typeface="Pretendard" panose="02000503000000020004" pitchFamily="2" charset="-127"/>
                <a:cs typeface="Pretendard" panose="02000503000000020004" pitchFamily="2" charset="-127"/>
              </a:defRPr>
            </a:lvl1pPr>
            <a:lvl2pPr marL="457200" indent="0">
              <a:buFont typeface="+mj-lt"/>
              <a:buNone/>
              <a:defRPr>
                <a:latin typeface="Poppins" panose="00000500000000000000" pitchFamily="2" charset="0"/>
                <a:ea typeface="나눔스퀘어 네오 Regular" panose="00000500000000000000" pitchFamily="2" charset="-127"/>
                <a:cs typeface="Poppins" panose="00000500000000000000" pitchFamily="2" charset="0"/>
              </a:defRPr>
            </a:lvl2pPr>
            <a:lvl3pPr marL="1428750" indent="-514350">
              <a:buFont typeface="+mj-lt"/>
              <a:buAutoNum type="romanUcPeriod"/>
              <a:defRPr>
                <a:latin typeface="Poppins" panose="00000500000000000000" pitchFamily="2" charset="0"/>
                <a:ea typeface="나눔스퀘어 네오 Regular" panose="00000500000000000000" pitchFamily="2" charset="-127"/>
                <a:cs typeface="Poppins" panose="00000500000000000000" pitchFamily="2" charset="0"/>
              </a:defRPr>
            </a:lvl3pPr>
            <a:lvl4pPr marL="1771650" indent="-400050">
              <a:buFont typeface="+mj-lt"/>
              <a:buAutoNum type="romanUcPeriod"/>
              <a:defRPr>
                <a:latin typeface="Poppins" panose="00000500000000000000" pitchFamily="2" charset="0"/>
                <a:ea typeface="나눔스퀘어 네오 Regular" panose="00000500000000000000" pitchFamily="2" charset="-127"/>
                <a:cs typeface="Poppins" panose="00000500000000000000" pitchFamily="2" charset="0"/>
              </a:defRPr>
            </a:lvl4pPr>
            <a:lvl5pPr marL="2228850" indent="-400050">
              <a:buFont typeface="+mj-lt"/>
              <a:buAutoNum type="romanUcPeriod"/>
              <a:defRPr>
                <a:latin typeface="Poppins" panose="00000500000000000000" pitchFamily="2" charset="0"/>
                <a:ea typeface="나눔스퀘어 네오 Regular" panose="00000500000000000000" pitchFamily="2" charset="-127"/>
                <a:cs typeface="Poppins" panose="00000500000000000000" pitchFamily="2" charset="0"/>
              </a:defRPr>
            </a:lvl5pPr>
          </a:lstStyle>
          <a:p>
            <a:pPr lvl="0"/>
            <a:r>
              <a:rPr lang="ko-KR" altLang="en-US" dirty="0"/>
              <a:t>마스터 텍스트 스타일을 편집하려면 클릭</a:t>
            </a:r>
          </a:p>
        </p:txBody>
      </p:sp>
      <p:sp>
        <p:nvSpPr>
          <p:cNvPr id="8" name="Content Placeholder 2">
            <a:extLst>
              <a:ext uri="{FF2B5EF4-FFF2-40B4-BE49-F238E27FC236}">
                <a16:creationId xmlns:a16="http://schemas.microsoft.com/office/drawing/2014/main" id="{240FCBC4-5117-6671-7589-80F28F18FA0D}"/>
              </a:ext>
            </a:extLst>
          </p:cNvPr>
          <p:cNvSpPr>
            <a:spLocks noGrp="1"/>
          </p:cNvSpPr>
          <p:nvPr>
            <p:ph idx="10"/>
          </p:nvPr>
        </p:nvSpPr>
        <p:spPr>
          <a:xfrm>
            <a:off x="801115" y="1550426"/>
            <a:ext cx="7714235" cy="480676"/>
          </a:xfrm>
        </p:spPr>
        <p:txBody>
          <a:bodyPr anchor="ctr">
            <a:noAutofit/>
          </a:bodyPr>
          <a:lstStyle>
            <a:lvl1pPr marL="0" indent="0">
              <a:lnSpc>
                <a:spcPct val="100000"/>
              </a:lnSpc>
              <a:buFont typeface="+mj-lt"/>
              <a:buNone/>
              <a:defRPr sz="2000" b="0">
                <a:latin typeface="Pretendard SemiBold" panose="02000703000000020004" pitchFamily="2" charset="-127"/>
                <a:ea typeface="Pretendard SemiBold" panose="02000703000000020004" pitchFamily="2" charset="-127"/>
                <a:cs typeface="Pretendard SemiBold" panose="02000703000000020004" pitchFamily="2" charset="-127"/>
              </a:defRPr>
            </a:lvl1pPr>
            <a:lvl2pPr marL="457200" indent="0">
              <a:buFont typeface="+mj-lt"/>
              <a:buNone/>
              <a:defRPr>
                <a:latin typeface="Poppins" panose="00000500000000000000" pitchFamily="2" charset="0"/>
                <a:ea typeface="나눔스퀘어 네오 Regular" panose="00000500000000000000" pitchFamily="2" charset="-127"/>
                <a:cs typeface="Poppins" panose="00000500000000000000" pitchFamily="2" charset="0"/>
              </a:defRPr>
            </a:lvl2pPr>
            <a:lvl3pPr marL="1428750" indent="-514350">
              <a:buFont typeface="+mj-lt"/>
              <a:buAutoNum type="romanUcPeriod"/>
              <a:defRPr>
                <a:latin typeface="Poppins" panose="00000500000000000000" pitchFamily="2" charset="0"/>
                <a:ea typeface="나눔스퀘어 네오 Regular" panose="00000500000000000000" pitchFamily="2" charset="-127"/>
                <a:cs typeface="Poppins" panose="00000500000000000000" pitchFamily="2" charset="0"/>
              </a:defRPr>
            </a:lvl3pPr>
            <a:lvl4pPr marL="1771650" indent="-400050">
              <a:buFont typeface="+mj-lt"/>
              <a:buAutoNum type="romanUcPeriod"/>
              <a:defRPr>
                <a:latin typeface="Poppins" panose="00000500000000000000" pitchFamily="2" charset="0"/>
                <a:ea typeface="나눔스퀘어 네오 Regular" panose="00000500000000000000" pitchFamily="2" charset="-127"/>
                <a:cs typeface="Poppins" panose="00000500000000000000" pitchFamily="2" charset="0"/>
              </a:defRPr>
            </a:lvl4pPr>
            <a:lvl5pPr marL="2228850" indent="-400050">
              <a:buFont typeface="+mj-lt"/>
              <a:buAutoNum type="romanUcPeriod"/>
              <a:defRPr>
                <a:latin typeface="Poppins" panose="00000500000000000000" pitchFamily="2" charset="0"/>
                <a:ea typeface="나눔스퀘어 네오 Regular" panose="00000500000000000000" pitchFamily="2" charset="-127"/>
                <a:cs typeface="Poppins" panose="00000500000000000000" pitchFamily="2" charset="0"/>
              </a:defRPr>
            </a:lvl5pPr>
          </a:lstStyle>
          <a:p>
            <a:pPr lvl="0"/>
            <a:r>
              <a:rPr lang="ko-KR" altLang="en-US" dirty="0"/>
              <a:t>마스터 텍스트 스타일을 편집하려면 클릭</a:t>
            </a:r>
          </a:p>
        </p:txBody>
      </p:sp>
      <p:cxnSp>
        <p:nvCxnSpPr>
          <p:cNvPr id="6" name="직선 연결선 5">
            <a:extLst>
              <a:ext uri="{FF2B5EF4-FFF2-40B4-BE49-F238E27FC236}">
                <a16:creationId xmlns:a16="http://schemas.microsoft.com/office/drawing/2014/main" id="{765FAAE9-3A29-5A62-2DC0-B3A99E73CCF2}"/>
              </a:ext>
            </a:extLst>
          </p:cNvPr>
          <p:cNvCxnSpPr/>
          <p:nvPr userDrawn="1"/>
        </p:nvCxnSpPr>
        <p:spPr>
          <a:xfrm>
            <a:off x="628650" y="833438"/>
            <a:ext cx="7886700" cy="0"/>
          </a:xfrm>
          <a:prstGeom prst="line">
            <a:avLst/>
          </a:prstGeom>
          <a:ln w="38100">
            <a:solidFill>
              <a:srgbClr val="006794"/>
            </a:solidFill>
          </a:ln>
        </p:spPr>
        <p:style>
          <a:lnRef idx="1">
            <a:schemeClr val="accent1"/>
          </a:lnRef>
          <a:fillRef idx="0">
            <a:schemeClr val="accent1"/>
          </a:fillRef>
          <a:effectRef idx="0">
            <a:schemeClr val="accent1"/>
          </a:effectRef>
          <a:fontRef idx="minor">
            <a:schemeClr val="tx1"/>
          </a:fontRef>
        </p:style>
      </p:cxnSp>
      <p:sp>
        <p:nvSpPr>
          <p:cNvPr id="5" name="슬라이드 번호 개체 틀 3">
            <a:extLst>
              <a:ext uri="{FF2B5EF4-FFF2-40B4-BE49-F238E27FC236}">
                <a16:creationId xmlns:a16="http://schemas.microsoft.com/office/drawing/2014/main" id="{026A0CCF-DA7A-4716-7597-8214A7671D85}"/>
              </a:ext>
            </a:extLst>
          </p:cNvPr>
          <p:cNvSpPr>
            <a:spLocks noGrp="1"/>
          </p:cNvSpPr>
          <p:nvPr>
            <p:ph type="sldNum" sz="quarter" idx="4"/>
          </p:nvPr>
        </p:nvSpPr>
        <p:spPr>
          <a:xfrm>
            <a:off x="3448050" y="6258018"/>
            <a:ext cx="2057400" cy="365125"/>
          </a:xfrm>
          <a:prstGeom prst="rect">
            <a:avLst/>
          </a:prstGeom>
        </p:spPr>
        <p:txBody>
          <a:bodyPr vert="horz" lIns="91440" tIns="45720" rIns="91440" bIns="45720" rtlCol="0" anchor="ctr"/>
          <a:lstStyle>
            <a:lvl1pPr algn="ctr">
              <a:defRPr sz="1200" spc="-40" baseline="0">
                <a:solidFill>
                  <a:schemeClr val="tx1">
                    <a:tint val="75000"/>
                  </a:schemeClr>
                </a:solidFill>
                <a:latin typeface="Pretendard" panose="02000503000000020004" pitchFamily="2" charset="-127"/>
                <a:ea typeface="Pretendard" panose="02000503000000020004" pitchFamily="2" charset="-127"/>
                <a:cs typeface="Pretendard" panose="02000503000000020004" pitchFamily="2" charset="-127"/>
              </a:defRPr>
            </a:lvl1pPr>
          </a:lstStyle>
          <a:p>
            <a:fld id="{9324512B-996B-4B80-9417-F64DCF99A71A}" type="slidenum">
              <a:rPr lang="ko-KR" altLang="en-US" smtClean="0"/>
              <a:pPr/>
              <a:t>‹#›</a:t>
            </a:fld>
            <a:r>
              <a:rPr lang="ko-KR" altLang="en-US" dirty="0"/>
              <a:t> </a:t>
            </a:r>
            <a:r>
              <a:rPr lang="en-US" altLang="ko-KR" dirty="0"/>
              <a:t>/ 14</a:t>
            </a:r>
            <a:endParaRPr lang="ko-KR" altLang="en-US" dirty="0"/>
          </a:p>
        </p:txBody>
      </p:sp>
    </p:spTree>
    <p:extLst>
      <p:ext uri="{BB962C8B-B14F-4D97-AF65-F5344CB8AC3E}">
        <p14:creationId xmlns:p14="http://schemas.microsoft.com/office/powerpoint/2010/main" val="747309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420686"/>
          </a:xfrm>
        </p:spPr>
        <p:txBody>
          <a:bodyPr>
            <a:noAutofit/>
          </a:bodyPr>
          <a:lstStyle>
            <a:lvl1pPr>
              <a:defRPr sz="2000" b="0">
                <a:latin typeface="Pretendard SemiBold" panose="02000703000000020004" pitchFamily="2" charset="-127"/>
                <a:ea typeface="Pretendard SemiBold" panose="02000703000000020004" pitchFamily="2" charset="-127"/>
                <a:cs typeface="Pretendard SemiBold" panose="02000703000000020004" pitchFamily="2" charset="-127"/>
              </a:defRPr>
            </a:lvl1pPr>
          </a:lstStyle>
          <a:p>
            <a:r>
              <a:rPr lang="ko-KR" altLang="en-US" dirty="0"/>
              <a:t>마스터 제목 스타일 편집</a:t>
            </a:r>
            <a:endParaRPr lang="en-US" dirty="0"/>
          </a:p>
        </p:txBody>
      </p:sp>
      <p:sp>
        <p:nvSpPr>
          <p:cNvPr id="3" name="Content Placeholder 2"/>
          <p:cNvSpPr>
            <a:spLocks noGrp="1"/>
          </p:cNvSpPr>
          <p:nvPr>
            <p:ph idx="1"/>
          </p:nvPr>
        </p:nvSpPr>
        <p:spPr>
          <a:xfrm>
            <a:off x="556953" y="915324"/>
            <a:ext cx="8175567" cy="5219699"/>
          </a:xfrm>
        </p:spPr>
        <p:txBody>
          <a:bodyPr>
            <a:noAutofit/>
          </a:bodyPr>
          <a:lstStyle>
            <a:lvl1pPr marL="180975" indent="-180975">
              <a:lnSpc>
                <a:spcPct val="100000"/>
              </a:lnSpc>
              <a:defRPr sz="1800">
                <a:latin typeface="Pretendard SemiBold" panose="02000703000000020004" pitchFamily="2" charset="-127"/>
                <a:ea typeface="Pretendard SemiBold" panose="02000703000000020004" pitchFamily="2" charset="-127"/>
                <a:cs typeface="Pretendard SemiBold" panose="02000703000000020004" pitchFamily="2" charset="-127"/>
              </a:defRPr>
            </a:lvl1pPr>
            <a:lvl2pPr marL="266700" indent="-176213">
              <a:lnSpc>
                <a:spcPct val="100000"/>
              </a:lnSpc>
              <a:buFont typeface="Wingdings" panose="05000000000000000000" pitchFamily="2" charset="2"/>
              <a:buChar char="Ø"/>
              <a:defRPr sz="1400">
                <a:latin typeface="Pretendard" panose="02000503000000020004" pitchFamily="2" charset="-127"/>
                <a:ea typeface="Pretendard" panose="02000503000000020004" pitchFamily="2" charset="-127"/>
                <a:cs typeface="Pretendard" panose="02000503000000020004" pitchFamily="2" charset="-127"/>
              </a:defRPr>
            </a:lvl2pPr>
            <a:lvl3pPr marL="357188" indent="-176213">
              <a:lnSpc>
                <a:spcPct val="100000"/>
              </a:lnSpc>
              <a:buFont typeface="Poppins" panose="00000500000000000000" pitchFamily="2" charset="0"/>
              <a:buChar char="−"/>
              <a:defRPr sz="1400">
                <a:latin typeface="Pretendard" panose="02000503000000020004" pitchFamily="2" charset="-127"/>
                <a:ea typeface="Pretendard" panose="02000503000000020004" pitchFamily="2" charset="-127"/>
                <a:cs typeface="Pretendard" panose="02000503000000020004" pitchFamily="2" charset="-127"/>
              </a:defRPr>
            </a:lvl3pPr>
            <a:lvl4pPr>
              <a:lnSpc>
                <a:spcPct val="100000"/>
              </a:lnSpc>
              <a:defRPr sz="1800">
                <a:latin typeface="Poppins" panose="00000500000000000000" pitchFamily="2" charset="0"/>
                <a:ea typeface="나눔스퀘어 네오 Regular" panose="00000500000000000000" pitchFamily="2" charset="-127"/>
                <a:cs typeface="Poppins" panose="00000500000000000000" pitchFamily="2" charset="0"/>
              </a:defRPr>
            </a:lvl4pPr>
            <a:lvl5pPr>
              <a:lnSpc>
                <a:spcPct val="100000"/>
              </a:lnSpc>
              <a:defRPr sz="1800">
                <a:latin typeface="Poppins" panose="00000500000000000000" pitchFamily="2" charset="0"/>
                <a:ea typeface="나눔스퀘어 네오 Regular" panose="00000500000000000000" pitchFamily="2" charset="-127"/>
                <a:cs typeface="Poppins" panose="00000500000000000000" pitchFamily="2" charset="0"/>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endParaRPr lang="en-US" dirty="0"/>
          </a:p>
        </p:txBody>
      </p:sp>
      <p:cxnSp>
        <p:nvCxnSpPr>
          <p:cNvPr id="11" name="직선 연결선 10">
            <a:extLst>
              <a:ext uri="{FF2B5EF4-FFF2-40B4-BE49-F238E27FC236}">
                <a16:creationId xmlns:a16="http://schemas.microsoft.com/office/drawing/2014/main" id="{6C6D13AA-6732-87F5-747D-6A0CBD9F79CA}"/>
              </a:ext>
            </a:extLst>
          </p:cNvPr>
          <p:cNvCxnSpPr/>
          <p:nvPr userDrawn="1"/>
        </p:nvCxnSpPr>
        <p:spPr>
          <a:xfrm>
            <a:off x="628650" y="833438"/>
            <a:ext cx="7886700" cy="0"/>
          </a:xfrm>
          <a:prstGeom prst="line">
            <a:avLst/>
          </a:prstGeom>
          <a:ln w="38100">
            <a:solidFill>
              <a:srgbClr val="006794"/>
            </a:solidFill>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5235E29E-A82C-A3D8-79EE-A2537B61F2A7}"/>
              </a:ext>
            </a:extLst>
          </p:cNvPr>
          <p:cNvSpPr>
            <a:spLocks noGrp="1"/>
          </p:cNvSpPr>
          <p:nvPr>
            <p:ph type="sldNum" sz="quarter" idx="4"/>
          </p:nvPr>
        </p:nvSpPr>
        <p:spPr>
          <a:xfrm>
            <a:off x="3448050" y="6258018"/>
            <a:ext cx="2057400" cy="365125"/>
          </a:xfrm>
          <a:prstGeom prst="rect">
            <a:avLst/>
          </a:prstGeom>
        </p:spPr>
        <p:txBody>
          <a:bodyPr vert="horz" lIns="91440" tIns="45720" rIns="91440" bIns="45720" rtlCol="0" anchor="ctr"/>
          <a:lstStyle>
            <a:lvl1pPr algn="ctr">
              <a:defRPr sz="1200" spc="-40" baseline="0">
                <a:solidFill>
                  <a:schemeClr val="tx1">
                    <a:tint val="75000"/>
                  </a:schemeClr>
                </a:solidFill>
                <a:latin typeface="Pretendard" panose="02000503000000020004" pitchFamily="2" charset="-127"/>
                <a:ea typeface="Pretendard" panose="02000503000000020004" pitchFamily="2" charset="-127"/>
                <a:cs typeface="Pretendard" panose="02000503000000020004" pitchFamily="2" charset="-127"/>
              </a:defRPr>
            </a:lvl1pPr>
          </a:lstStyle>
          <a:p>
            <a:fld id="{9324512B-996B-4B80-9417-F64DCF99A71A}" type="slidenum">
              <a:rPr lang="ko-KR" altLang="en-US" smtClean="0"/>
              <a:pPr/>
              <a:t>‹#›</a:t>
            </a:fld>
            <a:r>
              <a:rPr lang="ko-KR" altLang="en-US" dirty="0"/>
              <a:t> </a:t>
            </a:r>
            <a:r>
              <a:rPr lang="en-US" altLang="ko-KR" dirty="0"/>
              <a:t>/ 14</a:t>
            </a:r>
            <a:endParaRPr lang="ko-KR" altLang="en-US" dirty="0"/>
          </a:p>
        </p:txBody>
      </p:sp>
    </p:spTree>
    <p:extLst>
      <p:ext uri="{BB962C8B-B14F-4D97-AF65-F5344CB8AC3E}">
        <p14:creationId xmlns:p14="http://schemas.microsoft.com/office/powerpoint/2010/main" val="24171506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endParaRPr lang="en-US" dirty="0"/>
          </a:p>
        </p:txBody>
      </p:sp>
      <p:pic>
        <p:nvPicPr>
          <p:cNvPr id="11" name="그림 10">
            <a:extLst>
              <a:ext uri="{FF2B5EF4-FFF2-40B4-BE49-F238E27FC236}">
                <a16:creationId xmlns:a16="http://schemas.microsoft.com/office/drawing/2014/main" id="{405ABE80-FD65-41F2-AA1B-BE0AB0DCC6C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46443" r="4667"/>
          <a:stretch/>
        </p:blipFill>
        <p:spPr>
          <a:xfrm>
            <a:off x="7845292" y="6164769"/>
            <a:ext cx="661670" cy="470977"/>
          </a:xfrm>
          <a:prstGeom prst="rect">
            <a:avLst/>
          </a:prstGeom>
        </p:spPr>
      </p:pic>
      <p:pic>
        <p:nvPicPr>
          <p:cNvPr id="13" name="그림 12">
            <a:extLst>
              <a:ext uri="{FF2B5EF4-FFF2-40B4-BE49-F238E27FC236}">
                <a16:creationId xmlns:a16="http://schemas.microsoft.com/office/drawing/2014/main" id="{FF6E0594-9B68-4F04-AA38-934BE71A2CC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98627" y="6164769"/>
            <a:ext cx="1204914" cy="454819"/>
          </a:xfrm>
          <a:prstGeom prst="rect">
            <a:avLst/>
          </a:prstGeom>
        </p:spPr>
      </p:pic>
      <p:sp>
        <p:nvSpPr>
          <p:cNvPr id="4" name="슬라이드 번호 개체 틀 3">
            <a:extLst>
              <a:ext uri="{FF2B5EF4-FFF2-40B4-BE49-F238E27FC236}">
                <a16:creationId xmlns:a16="http://schemas.microsoft.com/office/drawing/2014/main" id="{86C20024-4C8C-EE9C-BBA5-A14F4C6ED5D8}"/>
              </a:ext>
            </a:extLst>
          </p:cNvPr>
          <p:cNvSpPr>
            <a:spLocks noGrp="1"/>
          </p:cNvSpPr>
          <p:nvPr>
            <p:ph type="sldNum" sz="quarter" idx="4"/>
          </p:nvPr>
        </p:nvSpPr>
        <p:spPr>
          <a:xfrm>
            <a:off x="3448050" y="6258018"/>
            <a:ext cx="2057400" cy="365125"/>
          </a:xfrm>
          <a:prstGeom prst="rect">
            <a:avLst/>
          </a:prstGeom>
        </p:spPr>
        <p:txBody>
          <a:bodyPr vert="horz" lIns="91440" tIns="45720" rIns="91440" bIns="45720" rtlCol="0" anchor="ctr"/>
          <a:lstStyle>
            <a:lvl1pPr algn="ctr">
              <a:defRPr sz="1200" spc="-40" baseline="0">
                <a:solidFill>
                  <a:schemeClr val="tx1">
                    <a:tint val="75000"/>
                  </a:schemeClr>
                </a:solidFill>
                <a:latin typeface="Pretendard" panose="02000503000000020004" pitchFamily="2" charset="-127"/>
                <a:ea typeface="Pretendard" panose="02000503000000020004" pitchFamily="2" charset="-127"/>
                <a:cs typeface="Pretendard" panose="02000503000000020004" pitchFamily="2" charset="-127"/>
              </a:defRPr>
            </a:lvl1pPr>
          </a:lstStyle>
          <a:p>
            <a:fld id="{9324512B-996B-4B80-9417-F64DCF99A71A}" type="slidenum">
              <a:rPr lang="ko-KR" altLang="en-US" smtClean="0"/>
              <a:pPr/>
              <a:t>‹#›</a:t>
            </a:fld>
            <a:r>
              <a:rPr lang="ko-KR" altLang="en-US" dirty="0"/>
              <a:t> </a:t>
            </a:r>
            <a:r>
              <a:rPr lang="en-US" altLang="ko-KR" dirty="0"/>
              <a:t>/ 14</a:t>
            </a:r>
            <a:endParaRPr lang="ko-KR" altLang="en-US" dirty="0"/>
          </a:p>
        </p:txBody>
      </p:sp>
    </p:spTree>
    <p:extLst>
      <p:ext uri="{BB962C8B-B14F-4D97-AF65-F5344CB8AC3E}">
        <p14:creationId xmlns:p14="http://schemas.microsoft.com/office/powerpoint/2010/main" val="41524267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Lst>
  <p:hf sldNum="0" hdr="0" ftr="0" dt="0"/>
  <p:txStyles>
    <p:titleStyle>
      <a:lvl1pPr algn="l" defTabSz="914400" rtl="0" eaLnBrk="1" latinLnBrk="1" hangingPunct="1">
        <a:lnSpc>
          <a:spcPct val="90000"/>
        </a:lnSpc>
        <a:spcBef>
          <a:spcPct val="0"/>
        </a:spcBef>
        <a:buNone/>
        <a:defRPr sz="4400" b="0" kern="1200" spc="-40" baseline="0">
          <a:solidFill>
            <a:schemeClr val="tx1"/>
          </a:solidFill>
          <a:latin typeface="Pretendard SemiBold" panose="02000703000000020004" pitchFamily="2" charset="-127"/>
          <a:ea typeface="Pretendard SemiBold" panose="02000703000000020004" pitchFamily="2" charset="-127"/>
          <a:cs typeface="Pretendard SemiBold" panose="02000703000000020004" pitchFamily="2" charset="-127"/>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3.mp4"/><Relationship Id="rId7" Type="http://schemas.openxmlformats.org/officeDocument/2006/relationships/image" Target="../media/image3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video" Target="../media/media3.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FC5570B7-AD39-4ADE-8E49-FFBCD0908D3A}"/>
              </a:ext>
            </a:extLst>
          </p:cNvPr>
          <p:cNvSpPr>
            <a:spLocks noGrp="1"/>
          </p:cNvSpPr>
          <p:nvPr>
            <p:ph type="ctrTitle"/>
          </p:nvPr>
        </p:nvSpPr>
        <p:spPr>
          <a:xfrm>
            <a:off x="974808" y="2235606"/>
            <a:ext cx="8169191" cy="1363143"/>
          </a:xfrm>
        </p:spPr>
        <p:txBody>
          <a:bodyPr/>
          <a:lstStyle/>
          <a:p>
            <a:r>
              <a:rPr lang="en-US" altLang="ko-KR" sz="2600" b="1"/>
              <a:t>Development of an AGV Algorithm for Parking Lot</a:t>
            </a:r>
            <a:r>
              <a:rPr lang="en-US" altLang="ko-KR" sz="2600"/>
              <a:t> </a:t>
            </a:r>
            <a:br>
              <a:rPr lang="en-US" altLang="ko-KR"/>
            </a:br>
            <a:r>
              <a:rPr lang="en-US" altLang="ko-KR" sz="1400">
                <a:solidFill>
                  <a:schemeClr val="tx1">
                    <a:lumMod val="50000"/>
                    <a:lumOff val="50000"/>
                  </a:schemeClr>
                </a:solidFill>
              </a:rPr>
              <a:t>Implementation of an AGV Control Algorithm and Verification via Simulation</a:t>
            </a:r>
            <a:endParaRPr lang="ko-KR" altLang="en-US" sz="1500" dirty="0">
              <a:solidFill>
                <a:schemeClr val="tx1">
                  <a:lumMod val="50000"/>
                  <a:lumOff val="50000"/>
                </a:schemeClr>
              </a:solidFill>
            </a:endParaRPr>
          </a:p>
        </p:txBody>
      </p:sp>
      <p:sp>
        <p:nvSpPr>
          <p:cNvPr id="6" name="부제목 5">
            <a:extLst>
              <a:ext uri="{FF2B5EF4-FFF2-40B4-BE49-F238E27FC236}">
                <a16:creationId xmlns:a16="http://schemas.microsoft.com/office/drawing/2014/main" id="{6A9A0E22-5E6E-4FB0-B413-8CE309F8E417}"/>
              </a:ext>
            </a:extLst>
          </p:cNvPr>
          <p:cNvSpPr>
            <a:spLocks noGrp="1"/>
          </p:cNvSpPr>
          <p:nvPr>
            <p:ph type="subTitle" idx="1"/>
          </p:nvPr>
        </p:nvSpPr>
        <p:spPr>
          <a:xfrm>
            <a:off x="6685677" y="5115654"/>
            <a:ext cx="1881552" cy="702880"/>
          </a:xfrm>
          <a:ln>
            <a:noFill/>
          </a:ln>
        </p:spPr>
        <p:txBody>
          <a:bodyPr/>
          <a:lstStyle/>
          <a:p>
            <a:pPr algn="r"/>
            <a:r>
              <a:rPr lang="en-US" altLang="ko-KR" dirty="0"/>
              <a:t>20202840 </a:t>
            </a:r>
            <a:r>
              <a:rPr lang="ko-KR" altLang="en-US" dirty="0"/>
              <a:t>한정호</a:t>
            </a:r>
            <a:endParaRPr lang="en-US" altLang="ko-KR" dirty="0"/>
          </a:p>
          <a:p>
            <a:pPr algn="r"/>
            <a:r>
              <a:rPr lang="en-US" altLang="ko-KR"/>
              <a:t>20203023 </a:t>
            </a:r>
            <a:r>
              <a:rPr lang="ko-KR" altLang="en-US"/>
              <a:t>우상욱</a:t>
            </a:r>
            <a:endParaRPr lang="en-US" altLang="ko-KR" dirty="0"/>
          </a:p>
        </p:txBody>
      </p:sp>
      <p:sp>
        <p:nvSpPr>
          <p:cNvPr id="2" name="부제목 5">
            <a:extLst>
              <a:ext uri="{FF2B5EF4-FFF2-40B4-BE49-F238E27FC236}">
                <a16:creationId xmlns:a16="http://schemas.microsoft.com/office/drawing/2014/main" id="{16B28596-3442-F5C0-DD53-8C2D9A2DF10B}"/>
              </a:ext>
            </a:extLst>
          </p:cNvPr>
          <p:cNvSpPr txBox="1">
            <a:spLocks/>
          </p:cNvSpPr>
          <p:nvPr/>
        </p:nvSpPr>
        <p:spPr>
          <a:xfrm>
            <a:off x="6600092" y="4232157"/>
            <a:ext cx="1881553" cy="287089"/>
          </a:xfrm>
          <a:prstGeom prst="rect">
            <a:avLst/>
          </a:prstGeom>
          <a:ln>
            <a:noFill/>
          </a:ln>
        </p:spPr>
        <p:txBody>
          <a:bodyPr vert="horz" lIns="91440" tIns="45720" rIns="91440" bIns="45720" rtlCol="0" anchor="ctr">
            <a:noAutofit/>
          </a:bodyPr>
          <a:lstStyle>
            <a:lvl1pPr marL="0" indent="0" algn="ctr" defTabSz="914400" rtl="0" eaLnBrk="1" latinLnBrk="1" hangingPunct="1">
              <a:lnSpc>
                <a:spcPct val="90000"/>
              </a:lnSpc>
              <a:spcBef>
                <a:spcPts val="1000"/>
              </a:spcBef>
              <a:buFont typeface="Arial" panose="020B0604020202020204" pitchFamily="34" charset="0"/>
              <a:buNone/>
              <a:defRPr sz="16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1pPr>
            <a:lvl2pPr marL="457200" indent="0" algn="ctr" defTabSz="914400" rtl="0" eaLnBrk="1" latinLnBrk="1" hangingPunct="1">
              <a:lnSpc>
                <a:spcPct val="90000"/>
              </a:lnSpc>
              <a:spcBef>
                <a:spcPts val="500"/>
              </a:spcBef>
              <a:buFont typeface="Arial" panose="020B0604020202020204" pitchFamily="34" charset="0"/>
              <a:buNone/>
              <a:defRPr sz="20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2pPr>
            <a:lvl3pPr marL="914400" indent="0" algn="ctr" defTabSz="914400" rtl="0" eaLnBrk="1" latinLnBrk="1" hangingPunct="1">
              <a:lnSpc>
                <a:spcPct val="90000"/>
              </a:lnSpc>
              <a:spcBef>
                <a:spcPts val="500"/>
              </a:spcBef>
              <a:buFont typeface="Arial" panose="020B0604020202020204" pitchFamily="34" charset="0"/>
              <a:buNone/>
              <a:defRPr sz="18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3pPr>
            <a:lvl4pPr marL="1371600" indent="0" algn="ctr" defTabSz="914400" rtl="0" eaLnBrk="1" latinLnBrk="1" hangingPunct="1">
              <a:lnSpc>
                <a:spcPct val="90000"/>
              </a:lnSpc>
              <a:spcBef>
                <a:spcPts val="500"/>
              </a:spcBef>
              <a:buFont typeface="Arial" panose="020B0604020202020204" pitchFamily="34" charset="0"/>
              <a:buNone/>
              <a:defRPr sz="16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4pPr>
            <a:lvl5pPr marL="1828800" indent="0" algn="ctr" defTabSz="914400" rtl="0" eaLnBrk="1" latinLnBrk="1" hangingPunct="1">
              <a:lnSpc>
                <a:spcPct val="90000"/>
              </a:lnSpc>
              <a:spcBef>
                <a:spcPts val="500"/>
              </a:spcBef>
              <a:buFont typeface="Arial" panose="020B0604020202020204" pitchFamily="34" charset="0"/>
              <a:buNone/>
              <a:defRPr sz="16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ko-KR"/>
              <a:t>Advisor : </a:t>
            </a:r>
            <a:r>
              <a:rPr lang="ko-KR" altLang="en-US"/>
              <a:t>안병권 교수</a:t>
            </a:r>
            <a:endParaRPr lang="ko-KR" altLang="en-US" dirty="0"/>
          </a:p>
        </p:txBody>
      </p:sp>
    </p:spTree>
    <p:extLst>
      <p:ext uri="{BB962C8B-B14F-4D97-AF65-F5344CB8AC3E}">
        <p14:creationId xmlns:p14="http://schemas.microsoft.com/office/powerpoint/2010/main" val="685814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C48F6-572E-58CF-390A-43AA1857FBF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64EFE31-6DF3-520B-2CE3-7303D871F74A}"/>
              </a:ext>
            </a:extLst>
          </p:cNvPr>
          <p:cNvSpPr>
            <a:spLocks noGrp="1"/>
          </p:cNvSpPr>
          <p:nvPr>
            <p:ph type="title"/>
          </p:nvPr>
        </p:nvSpPr>
        <p:spPr/>
        <p:txBody>
          <a:bodyPr/>
          <a:lstStyle/>
          <a:p>
            <a:r>
              <a:rPr lang="en-US" altLang="ko-KR"/>
              <a:t>Environment</a:t>
            </a:r>
            <a:r>
              <a:rPr lang="ko-KR" altLang="en-US"/>
              <a:t> </a:t>
            </a:r>
            <a:r>
              <a:rPr lang="en-US" altLang="ko-KR"/>
              <a:t>:</a:t>
            </a:r>
            <a:r>
              <a:rPr lang="ko-KR" altLang="en-US"/>
              <a:t> 형남공학관 주차장</a:t>
            </a:r>
            <a:endParaRPr lang="ko-KR" altLang="en-US" dirty="0"/>
          </a:p>
        </p:txBody>
      </p:sp>
      <p:sp>
        <p:nvSpPr>
          <p:cNvPr id="3" name="내용 개체 틀 2">
            <a:extLst>
              <a:ext uri="{FF2B5EF4-FFF2-40B4-BE49-F238E27FC236}">
                <a16:creationId xmlns:a16="http://schemas.microsoft.com/office/drawing/2014/main" id="{F275E6C5-6349-D512-FE16-7A166FF8A2F0}"/>
              </a:ext>
            </a:extLst>
          </p:cNvPr>
          <p:cNvSpPr>
            <a:spLocks noGrp="1"/>
          </p:cNvSpPr>
          <p:nvPr>
            <p:ph idx="1"/>
          </p:nvPr>
        </p:nvSpPr>
        <p:spPr/>
        <p:txBody>
          <a:bodyPr/>
          <a:lstStyle/>
          <a:p>
            <a:r>
              <a:rPr lang="ko-KR" altLang="en-US"/>
              <a:t>형남공학관 주차장</a:t>
            </a:r>
            <a:endParaRPr lang="en-US" altLang="ko-KR" dirty="0"/>
          </a:p>
          <a:p>
            <a:pPr lvl="1">
              <a:lnSpc>
                <a:spcPct val="150000"/>
              </a:lnSpc>
            </a:pPr>
            <a:r>
              <a:rPr lang="ko-KR" altLang="en-US"/>
              <a:t>형남공학관 주차장 지하</a:t>
            </a:r>
            <a:r>
              <a:rPr lang="en-US" altLang="ko-KR"/>
              <a:t>2</a:t>
            </a:r>
            <a:r>
              <a:rPr lang="ko-KR" altLang="en-US"/>
              <a:t>층 전경</a:t>
            </a:r>
            <a:endParaRPr lang="en-US" altLang="ko-KR"/>
          </a:p>
        </p:txBody>
      </p:sp>
      <p:pic>
        <p:nvPicPr>
          <p:cNvPr id="7" name="그림 6">
            <a:extLst>
              <a:ext uri="{FF2B5EF4-FFF2-40B4-BE49-F238E27FC236}">
                <a16:creationId xmlns:a16="http://schemas.microsoft.com/office/drawing/2014/main" id="{597D0092-0622-D6E9-27B9-E3BDD89BB46F}"/>
              </a:ext>
            </a:extLst>
          </p:cNvPr>
          <p:cNvPicPr>
            <a:picLocks noChangeAspect="1"/>
          </p:cNvPicPr>
          <p:nvPr/>
        </p:nvPicPr>
        <p:blipFill>
          <a:blip r:embed="rId2"/>
          <a:stretch>
            <a:fillRect/>
          </a:stretch>
        </p:blipFill>
        <p:spPr>
          <a:xfrm>
            <a:off x="2013482" y="2324880"/>
            <a:ext cx="5360276" cy="3281049"/>
          </a:xfrm>
          <a:prstGeom prst="rect">
            <a:avLst/>
          </a:prstGeom>
        </p:spPr>
      </p:pic>
    </p:spTree>
    <p:extLst>
      <p:ext uri="{BB962C8B-B14F-4D97-AF65-F5344CB8AC3E}">
        <p14:creationId xmlns:p14="http://schemas.microsoft.com/office/powerpoint/2010/main" val="3129390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96EA2-FDD8-A478-2AC0-AA6D192645B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241BC66-87F0-FC99-5918-D2BB8AA6D933}"/>
              </a:ext>
            </a:extLst>
          </p:cNvPr>
          <p:cNvSpPr>
            <a:spLocks noGrp="1"/>
          </p:cNvSpPr>
          <p:nvPr>
            <p:ph type="title"/>
          </p:nvPr>
        </p:nvSpPr>
        <p:spPr/>
        <p:txBody>
          <a:bodyPr/>
          <a:lstStyle/>
          <a:p>
            <a:r>
              <a:rPr lang="en-US" altLang="ko-KR"/>
              <a:t>Environment</a:t>
            </a:r>
            <a:r>
              <a:rPr lang="ko-KR" altLang="en-US"/>
              <a:t> </a:t>
            </a:r>
            <a:r>
              <a:rPr lang="en-US" altLang="ko-KR"/>
              <a:t>:</a:t>
            </a:r>
            <a:r>
              <a:rPr lang="ko-KR" altLang="en-US"/>
              <a:t> 형남공학관 주차장</a:t>
            </a:r>
            <a:endParaRPr lang="ko-KR" altLang="en-US" dirty="0"/>
          </a:p>
        </p:txBody>
      </p:sp>
      <p:sp>
        <p:nvSpPr>
          <p:cNvPr id="3" name="내용 개체 틀 2">
            <a:extLst>
              <a:ext uri="{FF2B5EF4-FFF2-40B4-BE49-F238E27FC236}">
                <a16:creationId xmlns:a16="http://schemas.microsoft.com/office/drawing/2014/main" id="{71D796B9-E8BA-14F0-9D87-7698F25CDBFB}"/>
              </a:ext>
            </a:extLst>
          </p:cNvPr>
          <p:cNvSpPr txBox="1">
            <a:spLocks/>
          </p:cNvSpPr>
          <p:nvPr/>
        </p:nvSpPr>
        <p:spPr>
          <a:xfrm>
            <a:off x="556953" y="915324"/>
            <a:ext cx="8175567" cy="5219699"/>
          </a:xfrm>
          <a:prstGeom prst="rect">
            <a:avLst/>
          </a:prstGeom>
        </p:spPr>
        <p:txBody>
          <a:bodyPr vert="horz" lIns="91440" tIns="45720" rIns="91440" bIns="45720" rtlCol="0">
            <a:noAutofit/>
          </a:bodyPr>
          <a:lstStyle>
            <a:lvl1pPr marL="180975" indent="-180975" algn="l" defTabSz="914400" rtl="0" eaLnBrk="1" latinLnBrk="1" hangingPunct="1">
              <a:lnSpc>
                <a:spcPct val="100000"/>
              </a:lnSpc>
              <a:spcBef>
                <a:spcPts val="1000"/>
              </a:spcBef>
              <a:buFont typeface="Arial" panose="020B0604020202020204" pitchFamily="34" charset="0"/>
              <a:buChar char="•"/>
              <a:defRPr sz="1800" kern="1200" spc="-40" baseline="0">
                <a:solidFill>
                  <a:schemeClr val="tx1"/>
                </a:solidFill>
                <a:latin typeface="Pretendard SemiBold" panose="02000703000000020004" pitchFamily="2" charset="-127"/>
                <a:ea typeface="Pretendard SemiBold" panose="02000703000000020004" pitchFamily="2" charset="-127"/>
                <a:cs typeface="Pretendard SemiBold" panose="02000703000000020004" pitchFamily="2" charset="-127"/>
              </a:defRPr>
            </a:lvl1pPr>
            <a:lvl2pPr marL="266700" indent="-176213" algn="l" defTabSz="914400" rtl="0" eaLnBrk="1" latinLnBrk="1" hangingPunct="1">
              <a:lnSpc>
                <a:spcPct val="100000"/>
              </a:lnSpc>
              <a:spcBef>
                <a:spcPts val="500"/>
              </a:spcBef>
              <a:buFont typeface="Wingdings" panose="05000000000000000000" pitchFamily="2" charset="2"/>
              <a:buChar char="Ø"/>
              <a:defRPr sz="14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2pPr>
            <a:lvl3pPr marL="357188" indent="-176213" algn="l" defTabSz="914400" rtl="0" eaLnBrk="1" latinLnBrk="1" hangingPunct="1">
              <a:lnSpc>
                <a:spcPct val="100000"/>
              </a:lnSpc>
              <a:spcBef>
                <a:spcPts val="500"/>
              </a:spcBef>
              <a:buFont typeface="Poppins" panose="00000500000000000000" pitchFamily="2" charset="0"/>
              <a:buChar char="−"/>
              <a:defRPr sz="14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3pPr>
            <a:lvl4pPr marL="1600200" indent="-228600" algn="l" defTabSz="914400" rtl="0" eaLnBrk="1" latinLnBrk="1" hangingPunct="1">
              <a:lnSpc>
                <a:spcPct val="100000"/>
              </a:lnSpc>
              <a:spcBef>
                <a:spcPts val="500"/>
              </a:spcBef>
              <a:buFont typeface="Arial" panose="020B0604020202020204" pitchFamily="34" charset="0"/>
              <a:buChar char="•"/>
              <a:defRPr sz="1800" kern="1200" spc="-40" baseline="0">
                <a:solidFill>
                  <a:schemeClr val="tx1"/>
                </a:solidFill>
                <a:latin typeface="Poppins" panose="00000500000000000000" pitchFamily="2" charset="0"/>
                <a:ea typeface="나눔스퀘어 네오 Regular" panose="00000500000000000000" pitchFamily="2" charset="-127"/>
                <a:cs typeface="Poppins" panose="00000500000000000000" pitchFamily="2" charset="0"/>
              </a:defRPr>
            </a:lvl4pPr>
            <a:lvl5pPr marL="2057400" indent="-228600" algn="l" defTabSz="914400" rtl="0" eaLnBrk="1" latinLnBrk="1" hangingPunct="1">
              <a:lnSpc>
                <a:spcPct val="100000"/>
              </a:lnSpc>
              <a:spcBef>
                <a:spcPts val="500"/>
              </a:spcBef>
              <a:buFont typeface="Arial" panose="020B0604020202020204" pitchFamily="34" charset="0"/>
              <a:buChar char="•"/>
              <a:defRPr sz="1800" kern="1200" spc="-40" baseline="0">
                <a:solidFill>
                  <a:schemeClr val="tx1"/>
                </a:solidFill>
                <a:latin typeface="Poppins" panose="00000500000000000000" pitchFamily="2" charset="0"/>
                <a:ea typeface="나눔스퀘어 네오 Regular" panose="00000500000000000000" pitchFamily="2" charset="-127"/>
                <a:cs typeface="Poppins" panose="00000500000000000000" pitchFamily="2"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a:t>형남공학관 주차장</a:t>
            </a:r>
            <a:endParaRPr lang="en-US" altLang="ko-KR"/>
          </a:p>
          <a:p>
            <a:pPr lvl="1">
              <a:lnSpc>
                <a:spcPct val="150000"/>
              </a:lnSpc>
            </a:pPr>
            <a:r>
              <a:rPr lang="ko-KR" altLang="en-US"/>
              <a:t>형남공학관 주차장 지하</a:t>
            </a:r>
            <a:r>
              <a:rPr lang="en-US" altLang="ko-KR"/>
              <a:t>2</a:t>
            </a:r>
            <a:r>
              <a:rPr lang="ko-KR" altLang="en-US"/>
              <a:t>층 도면</a:t>
            </a:r>
            <a:endParaRPr lang="en-US" altLang="ko-KR"/>
          </a:p>
        </p:txBody>
      </p:sp>
      <p:sp>
        <p:nvSpPr>
          <p:cNvPr id="6" name="TextBox 5">
            <a:extLst>
              <a:ext uri="{FF2B5EF4-FFF2-40B4-BE49-F238E27FC236}">
                <a16:creationId xmlns:a16="http://schemas.microsoft.com/office/drawing/2014/main" id="{365BD70A-59D2-2137-7FD8-552E358BC428}"/>
              </a:ext>
            </a:extLst>
          </p:cNvPr>
          <p:cNvSpPr txBox="1"/>
          <p:nvPr/>
        </p:nvSpPr>
        <p:spPr>
          <a:xfrm>
            <a:off x="1765739" y="2999954"/>
            <a:ext cx="770258" cy="215444"/>
          </a:xfrm>
          <a:prstGeom prst="rect">
            <a:avLst/>
          </a:prstGeom>
          <a:noFill/>
        </p:spPr>
        <p:txBody>
          <a:bodyPr wrap="square" rtlCol="0">
            <a:spAutoFit/>
          </a:bodyPr>
          <a:lstStyle/>
          <a:p>
            <a:pPr algn="l"/>
            <a:r>
              <a:rPr lang="ko-KR" altLang="en-US" sz="800" spc="-40">
                <a:solidFill>
                  <a:schemeClr val="bg1"/>
                </a:solidFill>
                <a:latin typeface="Pretendard" panose="02000503000000020004" pitchFamily="2" charset="-127"/>
                <a:ea typeface="Pretendard" panose="02000503000000020004" pitchFamily="2" charset="-127"/>
                <a:cs typeface="Pretendard" panose="02000503000000020004" pitchFamily="2" charset="-127"/>
              </a:rPr>
              <a:t>출입구</a:t>
            </a:r>
            <a:endParaRPr lang="ko-KR" altLang="en-US" sz="800" spc="-4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0" name="그림 9">
            <a:extLst>
              <a:ext uri="{FF2B5EF4-FFF2-40B4-BE49-F238E27FC236}">
                <a16:creationId xmlns:a16="http://schemas.microsoft.com/office/drawing/2014/main" id="{F4E419F9-E617-1510-DBD4-756C011E1EF5}"/>
              </a:ext>
            </a:extLst>
          </p:cNvPr>
          <p:cNvPicPr>
            <a:picLocks noChangeAspect="1"/>
          </p:cNvPicPr>
          <p:nvPr/>
        </p:nvPicPr>
        <p:blipFill>
          <a:blip r:embed="rId2"/>
          <a:stretch>
            <a:fillRect/>
          </a:stretch>
        </p:blipFill>
        <p:spPr>
          <a:xfrm>
            <a:off x="1828955" y="2599827"/>
            <a:ext cx="4896164" cy="2874454"/>
          </a:xfrm>
          <a:prstGeom prst="rect">
            <a:avLst/>
          </a:prstGeom>
        </p:spPr>
      </p:pic>
    </p:spTree>
    <p:extLst>
      <p:ext uri="{BB962C8B-B14F-4D97-AF65-F5344CB8AC3E}">
        <p14:creationId xmlns:p14="http://schemas.microsoft.com/office/powerpoint/2010/main" val="2459253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FE845-85B8-18CB-E50D-CA7C980E821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D9EFAF1-B9F9-70A8-8C07-279F5CA3FD0D}"/>
              </a:ext>
            </a:extLst>
          </p:cNvPr>
          <p:cNvSpPr>
            <a:spLocks noGrp="1"/>
          </p:cNvSpPr>
          <p:nvPr>
            <p:ph type="title"/>
          </p:nvPr>
        </p:nvSpPr>
        <p:spPr/>
        <p:txBody>
          <a:bodyPr/>
          <a:lstStyle/>
          <a:p>
            <a:r>
              <a:rPr lang="en-US" altLang="ko-KR" sz="1800"/>
              <a:t>[0]</a:t>
            </a:r>
            <a:r>
              <a:rPr lang="en-US" altLang="ko-KR" sz="180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sz="1800"/>
              <a:t>Priority System : Score / Stuck Boost</a:t>
            </a:r>
            <a:endParaRPr lang="ko-KR" altLang="en-US" sz="1800" dirty="0"/>
          </a:p>
        </p:txBody>
      </p:sp>
      <mc:AlternateContent xmlns:mc="http://schemas.openxmlformats.org/markup-compatibility/2006" xmlns:a14="http://schemas.microsoft.com/office/drawing/2010/main">
        <mc:Choice Requires="a14">
          <p:sp>
            <p:nvSpPr>
              <p:cNvPr id="8" name="내용 개체 틀 2">
                <a:extLst>
                  <a:ext uri="{FF2B5EF4-FFF2-40B4-BE49-F238E27FC236}">
                    <a16:creationId xmlns:a16="http://schemas.microsoft.com/office/drawing/2014/main" id="{F64C26BB-306B-AA0E-2364-2D4BD470BC97}"/>
                  </a:ext>
                </a:extLst>
              </p:cNvPr>
              <p:cNvSpPr>
                <a:spLocks noGrp="1"/>
              </p:cNvSpPr>
              <p:nvPr>
                <p:ph idx="1"/>
              </p:nvPr>
            </p:nvSpPr>
            <p:spPr>
              <a:xfrm>
                <a:off x="556953" y="915324"/>
                <a:ext cx="8175567" cy="5219699"/>
              </a:xfrm>
            </p:spPr>
            <p:txBody>
              <a:bodyPr/>
              <a:lstStyle/>
              <a:p>
                <a:r>
                  <a:rPr lang="en-US" altLang="ko-KR"/>
                  <a:t>Priority Score</a:t>
                </a:r>
              </a:p>
              <a:p>
                <a:pPr lvl="1">
                  <a:lnSpc>
                    <a:spcPct val="150000"/>
                  </a:lnSpc>
                </a:pPr>
                <a14:m>
                  <m:oMath xmlns:m="http://schemas.openxmlformats.org/officeDocument/2006/math">
                    <m:r>
                      <m:rPr>
                        <m:nor/>
                      </m:rPr>
                      <a:rPr lang="ko-KR" altLang="en-US">
                        <a:latin typeface="Cambria" panose="02040503050406030204" pitchFamily="18" charset="0"/>
                      </a:rPr>
                      <m:t>Priority</m:t>
                    </m:r>
                    <m:d>
                      <m:dPr>
                        <m:ctrlPr>
                          <a:rPr lang="ko-KR" altLang="en-US" i="1">
                            <a:latin typeface="Cambria Math" panose="02040503050406030204" pitchFamily="18" charset="0"/>
                          </a:rPr>
                        </m:ctrlPr>
                      </m:dPr>
                      <m:e>
                        <m:r>
                          <a:rPr lang="ko-KR" altLang="en-US" i="1">
                            <a:latin typeface="Cambria Math" panose="02040503050406030204" pitchFamily="18" charset="0"/>
                          </a:rPr>
                          <m:t>𝐴</m:t>
                        </m:r>
                      </m:e>
                    </m:d>
                    <m:r>
                      <a:rPr lang="ko-KR" altLang="en-US">
                        <a:latin typeface="Cambria Math" panose="02040503050406030204" pitchFamily="18" charset="0"/>
                      </a:rPr>
                      <m:t>=</m:t>
                    </m:r>
                    <m:d>
                      <m:dPr>
                        <m:ctrlPr>
                          <a:rPr lang="ko-KR" altLang="en-US" i="1">
                            <a:latin typeface="Cambria Math" panose="02040503050406030204" pitchFamily="18" charset="0"/>
                          </a:rPr>
                        </m:ctrlPr>
                      </m:dPr>
                      <m:e>
                        <m:r>
                          <m:rPr>
                            <m:nor/>
                          </m:rPr>
                          <a:rPr lang="ko-KR" altLang="en-US" i="1">
                            <a:latin typeface="Cambria" panose="02040503050406030204" pitchFamily="18" charset="0"/>
                          </a:rPr>
                          <m:t>Base</m:t>
                        </m:r>
                        <m:r>
                          <a:rPr lang="ko-KR" altLang="en-US">
                            <a:latin typeface="Cambria Math" panose="02040503050406030204" pitchFamily="18" charset="0"/>
                          </a:rPr>
                          <m:t>×100</m:t>
                        </m:r>
                      </m:e>
                    </m:d>
                    <m:r>
                      <a:rPr lang="ko-KR" altLang="en-US">
                        <a:latin typeface="Cambria Math" panose="02040503050406030204" pitchFamily="18" charset="0"/>
                      </a:rPr>
                      <m:t>+</m:t>
                    </m:r>
                    <m:r>
                      <m:rPr>
                        <m:nor/>
                      </m:rPr>
                      <a:rPr lang="ko-KR" altLang="en-US" i="1">
                        <a:latin typeface="Cambria" panose="02040503050406030204" pitchFamily="18" charset="0"/>
                      </a:rPr>
                      <m:t>StuckBoost</m:t>
                    </m:r>
                    <m:r>
                      <a:rPr lang="ko-KR" altLang="en-US">
                        <a:latin typeface="Cambria Math" panose="02040503050406030204" pitchFamily="18" charset="0"/>
                      </a:rPr>
                      <m:t>−</m:t>
                    </m:r>
                    <m:r>
                      <a:rPr lang="ko-KR" altLang="en-US" i="1">
                        <a:latin typeface="Cambria Math" panose="02040503050406030204" pitchFamily="18" charset="0"/>
                      </a:rPr>
                      <m:t>𝐴</m:t>
                    </m:r>
                    <m:r>
                      <a:rPr lang="ko-KR" altLang="en-US">
                        <a:latin typeface="Cambria Math" panose="02040503050406030204" pitchFamily="18" charset="0"/>
                      </a:rPr>
                      <m:t>.</m:t>
                    </m:r>
                    <m:r>
                      <a:rPr lang="ko-KR" altLang="en-US" i="1">
                        <a:latin typeface="Cambria Math" panose="02040503050406030204" pitchFamily="18" charset="0"/>
                      </a:rPr>
                      <m:t>𝑖𝑑</m:t>
                    </m:r>
                  </m:oMath>
                </a14:m>
                <a:endParaRPr lang="en-US" altLang="ko-KR"/>
              </a:p>
              <a:p>
                <a:pPr lvl="1">
                  <a:lnSpc>
                    <a:spcPct val="150000"/>
                  </a:lnSpc>
                </a:pPr>
                <a:r>
                  <a:rPr lang="ko-KR" altLang="en-US"/>
                  <a:t>출차 </a:t>
                </a:r>
                <a:r>
                  <a:rPr lang="en-US" altLang="ko-KR"/>
                  <a:t>[RETURNING_WITH_CAR] : 3</a:t>
                </a:r>
              </a:p>
              <a:p>
                <a:pPr lvl="1">
                  <a:lnSpc>
                    <a:spcPct val="150000"/>
                  </a:lnSpc>
                </a:pPr>
                <a:r>
                  <a:rPr lang="ko-KR" altLang="en-US"/>
                  <a:t>충천 필요 </a:t>
                </a:r>
                <a:r>
                  <a:rPr lang="en-US" altLang="ko-KR"/>
                  <a:t>[GOING_TO_CHARGE] : 2</a:t>
                </a:r>
              </a:p>
              <a:p>
                <a:pPr lvl="1">
                  <a:lnSpc>
                    <a:spcPct val="150000"/>
                  </a:lnSpc>
                </a:pPr>
                <a:r>
                  <a:rPr lang="ko-KR" altLang="en-US"/>
                  <a:t>주차 </a:t>
                </a:r>
                <a:r>
                  <a:rPr lang="en-US" altLang="ko-KR"/>
                  <a:t>/ </a:t>
                </a:r>
                <a:r>
                  <a:rPr lang="ko-KR" altLang="en-US"/>
                  <a:t>차량 수거 </a:t>
                </a:r>
                <a:r>
                  <a:rPr lang="en-US" altLang="ko-KR"/>
                  <a:t>[GOING_TO PARK / GOING TO COLLECT] : 1</a:t>
                </a:r>
              </a:p>
              <a:p>
                <a:pPr lvl="1">
                  <a:lnSpc>
                    <a:spcPct val="150000"/>
                  </a:lnSpc>
                </a:pPr>
                <a:r>
                  <a:rPr lang="en-US" altLang="ko-KR"/>
                  <a:t> </a:t>
                </a:r>
                <a:r>
                  <a:rPr lang="ko-KR" altLang="en-US"/>
                  <a:t>대기 </a:t>
                </a:r>
                <a:r>
                  <a:rPr lang="en-US" altLang="ko-KR"/>
                  <a:t>/ </a:t>
                </a:r>
                <a:r>
                  <a:rPr lang="ko-KR" altLang="en-US"/>
                  <a:t>충전 중</a:t>
                </a:r>
                <a:r>
                  <a:rPr lang="en-US" altLang="ko-KR"/>
                  <a:t> / </a:t>
                </a:r>
                <a:r>
                  <a:rPr lang="ko-KR" altLang="en-US"/>
                  <a:t>기지로 복귀 </a:t>
                </a:r>
                <a:r>
                  <a:rPr lang="en-US" altLang="ko-KR"/>
                  <a:t>[IDLE / CHARGING / RETURNING_HOME] : 0</a:t>
                </a:r>
              </a:p>
              <a:p>
                <a:pPr lvl="1">
                  <a:lnSpc>
                    <a:spcPct val="150000"/>
                  </a:lnSpc>
                </a:pPr>
                <a:endParaRPr lang="en-US" altLang="ko-KR"/>
              </a:p>
              <a:p>
                <a:pPr>
                  <a:lnSpc>
                    <a:spcPct val="150000"/>
                  </a:lnSpc>
                </a:pPr>
                <a:r>
                  <a:rPr lang="en-US" altLang="ko-KR"/>
                  <a:t>Stuck Boost Mechanism</a:t>
                </a:r>
              </a:p>
              <a:p>
                <a:pPr lvl="1">
                  <a:lnSpc>
                    <a:spcPct val="150000"/>
                  </a:lnSpc>
                </a:pPr>
                <a:r>
                  <a:rPr lang="en-US" altLang="ko-KR"/>
                  <a:t> </a:t>
                </a:r>
              </a:p>
              <a:p>
                <a:pPr lvl="1">
                  <a:lnSpc>
                    <a:spcPct val="150000"/>
                  </a:lnSpc>
                </a:pPr>
                <a:endParaRPr lang="en-US" altLang="ko-KR"/>
              </a:p>
              <a:p>
                <a:pPr>
                  <a:lnSpc>
                    <a:spcPct val="150000"/>
                  </a:lnSpc>
                </a:pPr>
                <a:r>
                  <a:rPr lang="en-US" altLang="ko-KR"/>
                  <a:t>Tie-Breaking Mechanism</a:t>
                </a:r>
              </a:p>
              <a:p>
                <a:pPr lvl="1">
                  <a:lnSpc>
                    <a:spcPct val="150000"/>
                  </a:lnSpc>
                </a:pPr>
                <a:r>
                  <a:rPr lang="en-US" altLang="ko-KR"/>
                  <a:t>AGENT ID = </a:t>
                </a:r>
                <a14:m>
                  <m:oMath xmlns:m="http://schemas.openxmlformats.org/officeDocument/2006/math">
                    <m:r>
                      <a:rPr lang="ko-KR" altLang="en-US" i="1">
                        <a:latin typeface="Cambria Math" panose="02040503050406030204" pitchFamily="18" charset="0"/>
                      </a:rPr>
                      <m:t>𝐴</m:t>
                    </m:r>
                    <m:r>
                      <a:rPr lang="ko-KR" altLang="en-US">
                        <a:latin typeface="Cambria Math" panose="02040503050406030204" pitchFamily="18" charset="0"/>
                      </a:rPr>
                      <m:t>.</m:t>
                    </m:r>
                    <m:r>
                      <a:rPr lang="ko-KR" altLang="en-US" i="1">
                        <a:latin typeface="Cambria Math" panose="02040503050406030204" pitchFamily="18" charset="0"/>
                      </a:rPr>
                      <m:t>𝑖𝑑</m:t>
                    </m:r>
                  </m:oMath>
                </a14:m>
                <a:r>
                  <a:rPr lang="en-US" altLang="ko-KR"/>
                  <a:t> [ex. A &gt; B &gt; C]</a:t>
                </a:r>
              </a:p>
              <a:p>
                <a:pPr lvl="1">
                  <a:lnSpc>
                    <a:spcPct val="150000"/>
                  </a:lnSpc>
                </a:pPr>
                <a:endParaRPr lang="en-US" altLang="ko-KR"/>
              </a:p>
              <a:p>
                <a:pPr lvl="1">
                  <a:lnSpc>
                    <a:spcPct val="150000"/>
                  </a:lnSpc>
                </a:pPr>
                <a:endParaRPr lang="en-US" altLang="ko-KR"/>
              </a:p>
            </p:txBody>
          </p:sp>
        </mc:Choice>
        <mc:Fallback xmlns="">
          <p:sp>
            <p:nvSpPr>
              <p:cNvPr id="8" name="내용 개체 틀 2">
                <a:extLst>
                  <a:ext uri="{FF2B5EF4-FFF2-40B4-BE49-F238E27FC236}">
                    <a16:creationId xmlns:a16="http://schemas.microsoft.com/office/drawing/2014/main" id="{F64C26BB-306B-AA0E-2364-2D4BD470BC97}"/>
                  </a:ext>
                </a:extLst>
              </p:cNvPr>
              <p:cNvSpPr>
                <a:spLocks noGrp="1" noRot="1" noChangeAspect="1" noMove="1" noResize="1" noEditPoints="1" noAdjustHandles="1" noChangeArrowheads="1" noChangeShapeType="1" noTextEdit="1"/>
              </p:cNvSpPr>
              <p:nvPr>
                <p:ph idx="1"/>
              </p:nvPr>
            </p:nvSpPr>
            <p:spPr>
              <a:xfrm>
                <a:off x="556953" y="915324"/>
                <a:ext cx="8175567" cy="5219699"/>
              </a:xfrm>
              <a:blipFill>
                <a:blip r:embed="rId2"/>
                <a:stretch>
                  <a:fillRect l="-447" t="-584"/>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169BEC9-D3F9-6DC4-7216-6CFB0DC6F84F}"/>
              </a:ext>
            </a:extLst>
          </p:cNvPr>
          <p:cNvSpPr txBox="1"/>
          <p:nvPr/>
        </p:nvSpPr>
        <p:spPr>
          <a:xfrm>
            <a:off x="2637564" y="954153"/>
            <a:ext cx="3437046" cy="369332"/>
          </a:xfrm>
          <a:prstGeom prst="rect">
            <a:avLst/>
          </a:prstGeom>
          <a:noFill/>
        </p:spPr>
        <p:txBody>
          <a:bodyPr wrap="square">
            <a:spAutoFit/>
          </a:bodyPr>
          <a:lstStyle/>
          <a:p>
            <a:endParaRPr lang="ko-KR" alt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58D684-DEC1-248A-B924-2D3E97C58508}"/>
                  </a:ext>
                </a:extLst>
              </p:cNvPr>
              <p:cNvSpPr txBox="1"/>
              <p:nvPr/>
            </p:nvSpPr>
            <p:spPr>
              <a:xfrm>
                <a:off x="832431" y="4026693"/>
                <a:ext cx="6865483" cy="5729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𝑆𝑡𝑢𝑐𝑘𝐵𝑜𝑜𝑠𝑡</m:t>
                      </m:r>
                      <m:r>
                        <a:rPr lang="ko-KR" altLang="en-US" sz="1400" i="0">
                          <a:latin typeface="Cambria Math" panose="02040503050406030204" pitchFamily="18" charset="0"/>
                        </a:rPr>
                        <m:t>=</m:t>
                      </m:r>
                      <m:d>
                        <m:dPr>
                          <m:begChr m:val="{"/>
                          <m:endChr m:val=""/>
                          <m:ctrlPr>
                            <a:rPr lang="ko-KR" altLang="en-US" sz="1400" i="1">
                              <a:latin typeface="Cambria Math" panose="02040503050406030204" pitchFamily="18" charset="0"/>
                            </a:rPr>
                          </m:ctrlPr>
                        </m:dPr>
                        <m:e>
                          <m:r>
                            <a:rPr lang="ko-KR" altLang="en-US" sz="1400" i="0">
                              <a:latin typeface="Cambria Math" panose="02040503050406030204" pitchFamily="18" charset="0"/>
                            </a:rPr>
                            <m:t> </m:t>
                          </m:r>
                          <m:eqArr>
                            <m:eqArrPr>
                              <m:ctrlPr>
                                <a:rPr lang="ko-KR" altLang="en-US" sz="1400" i="1">
                                  <a:latin typeface="Cambria Math" panose="02040503050406030204" pitchFamily="18" charset="0"/>
                                </a:rPr>
                              </m:ctrlPr>
                            </m:eqArrPr>
                            <m:e>
                              <m:r>
                                <a:rPr lang="ko-KR" altLang="en-US" sz="1400" i="0">
                                  <a:latin typeface="Cambria Math" panose="02040503050406030204" pitchFamily="18" charset="0"/>
                                </a:rPr>
                                <m:t>&amp;</m:t>
                              </m:r>
                              <m:m>
                                <m:mPr>
                                  <m:plcHide m:val="on"/>
                                  <m:mcs>
                                    <m:mc>
                                      <m:mcPr>
                                        <m:count m:val="2"/>
                                        <m:mcJc m:val="center"/>
                                      </m:mcPr>
                                    </m:mc>
                                  </m:mcs>
                                  <m:ctrlPr>
                                    <a:rPr lang="ko-KR" altLang="en-US" sz="1400" i="1">
                                      <a:latin typeface="Cambria Math" panose="02040503050406030204" pitchFamily="18" charset="0"/>
                                    </a:rPr>
                                  </m:ctrlPr>
                                </m:mPr>
                                <m:mr>
                                  <m:e>
                                    <m:r>
                                      <a:rPr lang="ko-KR" altLang="en-US" sz="1400" i="0">
                                        <a:latin typeface="Cambria Math" panose="02040503050406030204" pitchFamily="18" charset="0"/>
                                      </a:rPr>
                                      <m:t>1000                    </m:t>
                                    </m:r>
                                  </m:e>
                                  <m:e>
                                    <m:r>
                                      <a:rPr lang="ko-KR" altLang="en-US" sz="1400" i="1">
                                        <a:latin typeface="Cambria Math" panose="02040503050406030204" pitchFamily="18" charset="0"/>
                                      </a:rPr>
                                      <m:t>𝑖𝑓</m:t>
                                    </m:r>
                                    <m:r>
                                      <a:rPr lang="ko-KR" altLang="en-US" sz="1400" i="0">
                                        <a:latin typeface="Cambria Math" panose="02040503050406030204" pitchFamily="18" charset="0"/>
                                      </a:rPr>
                                      <m:t> </m:t>
                                    </m:r>
                                    <m:r>
                                      <a:rPr lang="ko-KR" altLang="en-US" sz="1400" i="1">
                                        <a:latin typeface="Cambria Math" panose="02040503050406030204" pitchFamily="18" charset="0"/>
                                      </a:rPr>
                                      <m:t>𝐴</m:t>
                                    </m:r>
                                    <m:r>
                                      <a:rPr lang="ko-KR" altLang="en-US" sz="1400" i="0">
                                        <a:latin typeface="Cambria Math" panose="02040503050406030204" pitchFamily="18" charset="0"/>
                                      </a:rPr>
                                      <m:t>.</m:t>
                                    </m:r>
                                    <m:r>
                                      <a:rPr lang="ko-KR" altLang="en-US" sz="1400" i="1">
                                        <a:latin typeface="Cambria Math" panose="02040503050406030204" pitchFamily="18" charset="0"/>
                                      </a:rPr>
                                      <m:t>𝑠𝑡𝑢𝑐𝑘</m:t>
                                    </m:r>
                                    <m:r>
                                      <a:rPr lang="ko-KR" altLang="en-US" sz="1400" i="0">
                                        <a:latin typeface="Cambria Math" panose="02040503050406030204" pitchFamily="18" charset="0"/>
                                      </a:rPr>
                                      <m:t>≥</m:t>
                                    </m:r>
                                    <m:r>
                                      <a:rPr lang="ko-KR" altLang="en-US" sz="1400" i="1">
                                        <a:latin typeface="Cambria Math" panose="02040503050406030204" pitchFamily="18" charset="0"/>
                                      </a:rPr>
                                      <m:t>𝐷𝐸𝐴𝐷𝐿𝑂𝐶</m:t>
                                    </m:r>
                                    <m:r>
                                      <a:rPr lang="en-US" altLang="ko-KR" sz="1400" b="0" i="1" smtClean="0">
                                        <a:latin typeface="Cambria Math" panose="02040503050406030204" pitchFamily="18" charset="0"/>
                                      </a:rPr>
                                      <m:t>𝐾</m:t>
                                    </m:r>
                                    <m:r>
                                      <m:rPr>
                                        <m:lit/>
                                      </m:rPr>
                                      <a:rPr lang="ko-KR" altLang="en-US" sz="1400" i="0">
                                        <a:latin typeface="Cambria Math" panose="02040503050406030204" pitchFamily="18" charset="0"/>
                                      </a:rPr>
                                      <m:t>_</m:t>
                                    </m:r>
                                    <m:r>
                                      <a:rPr lang="ko-KR" altLang="en-US" sz="1400" i="1">
                                        <a:latin typeface="Cambria Math" panose="02040503050406030204" pitchFamily="18" charset="0"/>
                                      </a:rPr>
                                      <m:t>𝑇𝐻𝑅𝐸𝑆𝐻𝑂𝐿𝐷</m:t>
                                    </m:r>
                                    <m:r>
                                      <a:rPr lang="ko-KR" altLang="en-US" sz="1400" i="0">
                                        <a:latin typeface="Cambria Math" panose="02040503050406030204" pitchFamily="18" charset="0"/>
                                      </a:rPr>
                                      <m:t>                </m:t>
                                    </m:r>
                                  </m:e>
                                </m:mr>
                              </m:m>
                            </m:e>
                            <m:e>
                              <m:r>
                                <a:rPr lang="ko-KR" altLang="en-US" sz="1400" i="0">
                                  <a:latin typeface="Cambria Math" panose="02040503050406030204" pitchFamily="18" charset="0"/>
                                </a:rPr>
                                <m:t>&amp;</m:t>
                              </m:r>
                              <m:r>
                                <a:rPr lang="ko-KR" altLang="en-US" sz="1400" i="1">
                                  <a:latin typeface="Cambria Math" panose="02040503050406030204" pitchFamily="18" charset="0"/>
                                </a:rPr>
                                <m:t>𝐴</m:t>
                              </m:r>
                              <m:r>
                                <a:rPr lang="ko-KR" altLang="en-US" sz="1400" i="0">
                                  <a:latin typeface="Cambria Math" panose="02040503050406030204" pitchFamily="18" charset="0"/>
                                </a:rPr>
                                <m:t>.</m:t>
                              </m:r>
                              <m:r>
                                <a:rPr lang="ko-KR" altLang="en-US" sz="1400" i="1">
                                  <a:latin typeface="Cambria Math" panose="02040503050406030204" pitchFamily="18" charset="0"/>
                                </a:rPr>
                                <m:t>𝑆𝑡𝑢𝑐𝑘</m:t>
                              </m:r>
                              <m:r>
                                <a:rPr lang="ko-KR" altLang="en-US" sz="1400" i="0">
                                  <a:latin typeface="Cambria Math" panose="02040503050406030204" pitchFamily="18" charset="0"/>
                                </a:rPr>
                                <m:t> × 10          </m:t>
                              </m:r>
                              <m:r>
                                <a:rPr lang="ko-KR" altLang="en-US" sz="1400" i="1">
                                  <a:latin typeface="Cambria Math" panose="02040503050406030204" pitchFamily="18" charset="0"/>
                                </a:rPr>
                                <m:t>𝑜𝑡h𝑒𝑟𝑤𝑖𝑠𝑒</m:t>
                              </m:r>
                              <m:r>
                                <a:rPr lang="ko-KR" altLang="en-US" sz="1400" i="0">
                                  <a:latin typeface="Cambria Math" panose="02040503050406030204" pitchFamily="18" charset="0"/>
                                </a:rPr>
                                <m:t>                                                                           </m:t>
                              </m:r>
                            </m:e>
                          </m:eqArr>
                        </m:e>
                      </m:d>
                    </m:oMath>
                  </m:oMathPara>
                </a14:m>
                <a:endParaRPr lang="ko-KR" altLang="en-US" sz="6000" dirty="0">
                  <a:latin typeface="Pretendard" panose="02000503000000020004" pitchFamily="2" charset="-127"/>
                  <a:ea typeface="Pretendard" panose="02000503000000020004" pitchFamily="2" charset="-127"/>
                  <a:cs typeface="Pretendard" panose="02000503000000020004" pitchFamily="2" charset="-127"/>
                </a:endParaRPr>
              </a:p>
            </p:txBody>
          </p:sp>
        </mc:Choice>
        <mc:Fallback xmlns="">
          <p:sp>
            <p:nvSpPr>
              <p:cNvPr id="5" name="TextBox 4">
                <a:extLst>
                  <a:ext uri="{FF2B5EF4-FFF2-40B4-BE49-F238E27FC236}">
                    <a16:creationId xmlns:a16="http://schemas.microsoft.com/office/drawing/2014/main" id="{5B58D684-DEC1-248A-B924-2D3E97C58508}"/>
                  </a:ext>
                </a:extLst>
              </p:cNvPr>
              <p:cNvSpPr txBox="1">
                <a:spLocks noRot="1" noChangeAspect="1" noMove="1" noResize="1" noEditPoints="1" noAdjustHandles="1" noChangeArrowheads="1" noChangeShapeType="1" noTextEdit="1"/>
              </p:cNvSpPr>
              <p:nvPr/>
            </p:nvSpPr>
            <p:spPr>
              <a:xfrm>
                <a:off x="832431" y="4026693"/>
                <a:ext cx="6865483" cy="572914"/>
              </a:xfrm>
              <a:prstGeom prst="rect">
                <a:avLst/>
              </a:prstGeom>
              <a:blipFill>
                <a:blip r:embed="rId3"/>
                <a:stretch>
                  <a:fillRect t="-179787" b="-2648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69592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C316D-4400-C0B5-438A-039D8416FF2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64E8AD9-D7D5-78F9-2794-5F5AB7068054}"/>
              </a:ext>
            </a:extLst>
          </p:cNvPr>
          <p:cNvSpPr>
            <a:spLocks noGrp="1"/>
          </p:cNvSpPr>
          <p:nvPr>
            <p:ph type="title"/>
          </p:nvPr>
        </p:nvSpPr>
        <p:spPr/>
        <p:txBody>
          <a:bodyPr/>
          <a:lstStyle/>
          <a:p>
            <a:r>
              <a:rPr lang="en-US" altLang="ko-KR" sz="1800"/>
              <a:t>[0]</a:t>
            </a:r>
            <a:r>
              <a:rPr lang="en-US" altLang="ko-KR" sz="180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sz="1800"/>
              <a:t>Priority System : pseudo-code</a:t>
            </a:r>
            <a:endParaRPr lang="ko-KR" altLang="en-US" sz="1800" dirty="0"/>
          </a:p>
        </p:txBody>
      </p:sp>
      <p:sp>
        <p:nvSpPr>
          <p:cNvPr id="8" name="내용 개체 틀 2">
            <a:extLst>
              <a:ext uri="{FF2B5EF4-FFF2-40B4-BE49-F238E27FC236}">
                <a16:creationId xmlns:a16="http://schemas.microsoft.com/office/drawing/2014/main" id="{8537D929-A89A-E22C-5D45-B28F6B838910}"/>
              </a:ext>
            </a:extLst>
          </p:cNvPr>
          <p:cNvSpPr>
            <a:spLocks noGrp="1"/>
          </p:cNvSpPr>
          <p:nvPr>
            <p:ph idx="1"/>
          </p:nvPr>
        </p:nvSpPr>
        <p:spPr>
          <a:xfrm>
            <a:off x="556953" y="915324"/>
            <a:ext cx="8175567" cy="5219699"/>
          </a:xfrm>
        </p:spPr>
        <p:txBody>
          <a:bodyPr/>
          <a:lstStyle/>
          <a:p>
            <a:r>
              <a:rPr lang="en-US" altLang="ko-KR"/>
              <a:t>Pseudo-code[</a:t>
            </a:r>
            <a:r>
              <a:rPr lang="ko-KR" altLang="en-US"/>
              <a:t>의사코드</a:t>
            </a:r>
            <a:r>
              <a:rPr lang="en-US" altLang="ko-KR"/>
              <a:t>]</a:t>
            </a:r>
          </a:p>
          <a:p>
            <a:pPr lvl="1">
              <a:lnSpc>
                <a:spcPct val="150000"/>
              </a:lnSpc>
            </a:pPr>
            <a:r>
              <a:rPr lang="en-US" altLang="ko-KR"/>
              <a:t> </a:t>
            </a:r>
            <a:endParaRPr lang="en-US" altLang="ko-KR" dirty="0"/>
          </a:p>
        </p:txBody>
      </p:sp>
      <p:sp>
        <p:nvSpPr>
          <p:cNvPr id="5" name="TextBox 4">
            <a:extLst>
              <a:ext uri="{FF2B5EF4-FFF2-40B4-BE49-F238E27FC236}">
                <a16:creationId xmlns:a16="http://schemas.microsoft.com/office/drawing/2014/main" id="{88BFF742-AFF1-0814-4F2C-70A6A459FBEE}"/>
              </a:ext>
            </a:extLst>
          </p:cNvPr>
          <p:cNvSpPr txBox="1"/>
          <p:nvPr/>
        </p:nvSpPr>
        <p:spPr>
          <a:xfrm>
            <a:off x="1067838" y="1389408"/>
            <a:ext cx="6604747" cy="3108543"/>
          </a:xfrm>
          <a:prstGeom prst="rect">
            <a:avLst/>
          </a:prstGeom>
          <a:noFill/>
          <a:ln>
            <a:solidFill>
              <a:schemeClr val="tx1"/>
            </a:solidFill>
          </a:ln>
        </p:spPr>
        <p:txBody>
          <a:bodyPr wrap="square" rtlCol="0">
            <a:spAutoFit/>
          </a:bodyPr>
          <a:lstStyle/>
          <a:p>
            <a:r>
              <a:rPr lang="en-US" altLang="ko-KR" sz="14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 basic</a:t>
            </a:r>
            <a:r>
              <a:rPr lang="ko-KR" altLang="en-US" sz="14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sz="14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priority based on agent.state</a:t>
            </a:r>
          </a:p>
          <a:p>
            <a:r>
              <a:rPr lang="en-US" altLang="ko-KR" sz="1400" b="1">
                <a:latin typeface="Pretendard" panose="02000503000000020004" pitchFamily="2" charset="-127"/>
                <a:ea typeface="Pretendard" panose="02000503000000020004" pitchFamily="2" charset="-127"/>
                <a:cs typeface="Pretendard" panose="02000503000000020004" pitchFamily="2" charset="-127"/>
              </a:rPr>
              <a:t>p = base(state)</a:t>
            </a:r>
            <a:endParaRPr lang="ko-KR" altLang="en-US" sz="1400" b="1">
              <a:latin typeface="Pretendard" panose="02000503000000020004" pitchFamily="2" charset="-127"/>
              <a:ea typeface="Pretendard" panose="02000503000000020004" pitchFamily="2" charset="-127"/>
              <a:cs typeface="Pretendard" panose="02000503000000020004" pitchFamily="2" charset="-127"/>
            </a:endParaRPr>
          </a:p>
          <a:p>
            <a:endParaRPr lang="en-US" altLang="ko-KR" sz="1400">
              <a:latin typeface="Pretendard" panose="02000503000000020004" pitchFamily="2" charset="-127"/>
              <a:ea typeface="Pretendard" panose="02000503000000020004" pitchFamily="2" charset="-127"/>
              <a:cs typeface="Pretendard" panose="02000503000000020004" pitchFamily="2" charset="-127"/>
            </a:endParaRPr>
          </a:p>
          <a:p>
            <a:r>
              <a:rPr lang="en-US" altLang="ko-KR" sz="14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//Stuck Boost</a:t>
            </a:r>
            <a:endParaRPr lang="ko-KR" altLang="en-US" sz="14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endParaRPr>
          </a:p>
          <a:p>
            <a:r>
              <a:rPr lang="en-US" altLang="ko-KR" sz="1400" b="1">
                <a:latin typeface="Pretendard" panose="02000503000000020004" pitchFamily="2" charset="-127"/>
                <a:ea typeface="Pretendard" panose="02000503000000020004" pitchFamily="2" charset="-127"/>
                <a:cs typeface="Pretendard" panose="02000503000000020004" pitchFamily="2" charset="-127"/>
              </a:rPr>
              <a:t>if (stuck_steps &gt;= deadlock_threshold)</a:t>
            </a:r>
          </a:p>
          <a:p>
            <a:r>
              <a:rPr lang="en-US" altLang="ko-KR" sz="1400" b="1">
                <a:latin typeface="Pretendard" panose="02000503000000020004" pitchFamily="2" charset="-127"/>
                <a:ea typeface="Pretendard" panose="02000503000000020004" pitchFamily="2" charset="-127"/>
                <a:cs typeface="Pretendard" panose="02000503000000020004" pitchFamily="2" charset="-127"/>
              </a:rPr>
              <a:t>    p += stuck_boost_hard</a:t>
            </a:r>
            <a:endParaRPr lang="ko-KR" altLang="en-US" sz="1400">
              <a:latin typeface="Pretendard" panose="02000503000000020004" pitchFamily="2" charset="-127"/>
              <a:ea typeface="Pretendard" panose="02000503000000020004" pitchFamily="2" charset="-127"/>
              <a:cs typeface="Pretendard" panose="02000503000000020004" pitchFamily="2" charset="-127"/>
            </a:endParaRPr>
          </a:p>
          <a:p>
            <a:r>
              <a:rPr lang="en-US" altLang="ko-KR" sz="1400" b="1">
                <a:latin typeface="Pretendard" panose="02000503000000020004" pitchFamily="2" charset="-127"/>
                <a:ea typeface="Pretendard" panose="02000503000000020004" pitchFamily="2" charset="-127"/>
                <a:cs typeface="Pretendard" panose="02000503000000020004" pitchFamily="2" charset="-127"/>
              </a:rPr>
              <a:t>else if (stuck_steps &gt; 0)</a:t>
            </a:r>
          </a:p>
          <a:p>
            <a:r>
              <a:rPr lang="en-US" altLang="ko-KR" sz="1400" b="1">
                <a:latin typeface="Pretendard" panose="02000503000000020004" pitchFamily="2" charset="-127"/>
                <a:ea typeface="Pretendard" panose="02000503000000020004" pitchFamily="2" charset="-127"/>
                <a:cs typeface="Pretendard" panose="02000503000000020004" pitchFamily="2" charset="-127"/>
              </a:rPr>
              <a:t>    p += stuck_steps * stuck_boost_mult  </a:t>
            </a:r>
          </a:p>
          <a:p>
            <a:endParaRPr lang="en-US" altLang="ko-KR" sz="1400">
              <a:latin typeface="Pretendard" panose="02000503000000020004" pitchFamily="2" charset="-127"/>
              <a:ea typeface="Pretendard" panose="02000503000000020004" pitchFamily="2" charset="-127"/>
              <a:cs typeface="Pretendard" panose="02000503000000020004" pitchFamily="2" charset="-127"/>
            </a:endParaRPr>
          </a:p>
          <a:p>
            <a:r>
              <a:rPr lang="en-US" altLang="ko-KR" sz="14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 Tie-breaking mechanism</a:t>
            </a:r>
            <a:endParaRPr lang="ko-KR" altLang="en-US" sz="14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endParaRPr>
          </a:p>
          <a:p>
            <a:r>
              <a:rPr lang="en-US" altLang="ko-KR" sz="1400" b="1">
                <a:latin typeface="Pretendard" panose="02000503000000020004" pitchFamily="2" charset="-127"/>
                <a:ea typeface="Pretendard" panose="02000503000000020004" pitchFamily="2" charset="-127"/>
                <a:cs typeface="Pretendard" panose="02000503000000020004" pitchFamily="2" charset="-127"/>
              </a:rPr>
              <a:t>tie_break(A.id)</a:t>
            </a:r>
          </a:p>
          <a:p>
            <a:endParaRPr lang="en-US" altLang="ko-KR" sz="1400">
              <a:latin typeface="Pretendard" panose="02000503000000020004" pitchFamily="2" charset="-127"/>
              <a:ea typeface="Pretendard" panose="02000503000000020004" pitchFamily="2" charset="-127"/>
              <a:cs typeface="Pretendard" panose="02000503000000020004" pitchFamily="2" charset="-127"/>
            </a:endParaRPr>
          </a:p>
          <a:p>
            <a:r>
              <a:rPr lang="en-US" altLang="ko-KR" sz="14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 plan and application</a:t>
            </a:r>
            <a:endParaRPr lang="ko-KR" altLang="en-US" sz="14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endParaRPr>
          </a:p>
          <a:p>
            <a:r>
              <a:rPr lang="en-US" altLang="ko-KR" sz="1400" b="1">
                <a:latin typeface="Pretendard" panose="02000503000000020004" pitchFamily="2" charset="-127"/>
                <a:ea typeface="Pretendard" panose="02000503000000020004" pitchFamily="2" charset="-127"/>
                <a:cs typeface="Pretendard" panose="02000503000000020004" pitchFamily="2" charset="-127"/>
              </a:rPr>
              <a:t>plan_step() → reservation</a:t>
            </a:r>
            <a:r>
              <a:rPr lang="ko-KR" altLang="en-US" sz="1400" b="1">
                <a:latin typeface="Pretendard" panose="02000503000000020004" pitchFamily="2" charset="-127"/>
                <a:ea typeface="Pretendard" panose="02000503000000020004" pitchFamily="2" charset="-127"/>
                <a:cs typeface="Pretendard" panose="02000503000000020004" pitchFamily="2" charset="-127"/>
              </a:rPr>
              <a:t> → </a:t>
            </a:r>
            <a:r>
              <a:rPr lang="en-US" altLang="ko-KR" sz="1400" b="1">
                <a:latin typeface="Pretendard" panose="02000503000000020004" pitchFamily="2" charset="-127"/>
                <a:ea typeface="Pretendard" panose="02000503000000020004" pitchFamily="2" charset="-127"/>
                <a:cs typeface="Pretendard" panose="02000503000000020004" pitchFamily="2" charset="-127"/>
              </a:rPr>
              <a:t>move</a:t>
            </a:r>
            <a:r>
              <a:rPr lang="ko-KR" altLang="en-US" sz="1400" b="1">
                <a:latin typeface="Pretendard" panose="02000503000000020004" pitchFamily="2" charset="-127"/>
                <a:ea typeface="Pretendard" panose="02000503000000020004" pitchFamily="2" charset="-127"/>
                <a:cs typeface="Pretendard" panose="02000503000000020004" pitchFamily="2" charset="-127"/>
              </a:rPr>
              <a:t> → </a:t>
            </a:r>
            <a:r>
              <a:rPr lang="en-US" altLang="ko-KR" sz="1400" b="1">
                <a:latin typeface="Pretendard" panose="02000503000000020004" pitchFamily="2" charset="-127"/>
                <a:ea typeface="Pretendard" panose="02000503000000020004" pitchFamily="2" charset="-127"/>
                <a:cs typeface="Pretendard" panose="02000503000000020004" pitchFamily="2" charset="-127"/>
              </a:rPr>
              <a:t>stuck update</a:t>
            </a:r>
            <a:r>
              <a:rPr lang="ko-KR" altLang="en-US" sz="1400" b="1">
                <a:latin typeface="Pretendard" panose="02000503000000020004" pitchFamily="2" charset="-127"/>
                <a:ea typeface="Pretendard" panose="02000503000000020004" pitchFamily="2" charset="-127"/>
                <a:cs typeface="Pretendard" panose="02000503000000020004" pitchFamily="2" charset="-127"/>
              </a:rPr>
              <a:t>→ </a:t>
            </a:r>
            <a:r>
              <a:rPr lang="en-US" altLang="ko-KR" sz="1400" b="1">
                <a:latin typeface="Pretendard" panose="02000503000000020004" pitchFamily="2" charset="-127"/>
                <a:ea typeface="Pretendard" panose="02000503000000020004" pitchFamily="2" charset="-127"/>
                <a:cs typeface="Pretendard" panose="02000503000000020004" pitchFamily="2" charset="-127"/>
              </a:rPr>
              <a:t>(metrics_notify_all)</a:t>
            </a:r>
          </a:p>
        </p:txBody>
      </p:sp>
    </p:spTree>
    <p:extLst>
      <p:ext uri="{BB962C8B-B14F-4D97-AF65-F5344CB8AC3E}">
        <p14:creationId xmlns:p14="http://schemas.microsoft.com/office/powerpoint/2010/main" val="387069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71CE6-A897-EEEC-2923-5ECAEA192B6D}"/>
            </a:ext>
          </a:extLst>
        </p:cNvPr>
        <p:cNvGrpSpPr/>
        <p:nvPr/>
      </p:nvGrpSpPr>
      <p:grpSpPr>
        <a:xfrm>
          <a:off x="0" y="0"/>
          <a:ext cx="0" cy="0"/>
          <a:chOff x="0" y="0"/>
          <a:chExt cx="0" cy="0"/>
        </a:xfrm>
      </p:grpSpPr>
      <p:pic>
        <p:nvPicPr>
          <p:cNvPr id="7" name="그림 6">
            <a:extLst>
              <a:ext uri="{FF2B5EF4-FFF2-40B4-BE49-F238E27FC236}">
                <a16:creationId xmlns:a16="http://schemas.microsoft.com/office/drawing/2014/main" id="{1B1B34CE-FBA3-5AD6-35C7-C2819E1CE945}"/>
              </a:ext>
            </a:extLst>
          </p:cNvPr>
          <p:cNvPicPr>
            <a:picLocks noChangeAspect="1"/>
          </p:cNvPicPr>
          <p:nvPr/>
        </p:nvPicPr>
        <p:blipFill>
          <a:blip r:embed="rId2"/>
          <a:stretch>
            <a:fillRect/>
          </a:stretch>
        </p:blipFill>
        <p:spPr>
          <a:xfrm>
            <a:off x="5686881" y="972733"/>
            <a:ext cx="2985746" cy="5009156"/>
          </a:xfrm>
          <a:prstGeom prst="rect">
            <a:avLst/>
          </a:prstGeom>
        </p:spPr>
      </p:pic>
      <p:sp>
        <p:nvSpPr>
          <p:cNvPr id="2" name="제목 1">
            <a:extLst>
              <a:ext uri="{FF2B5EF4-FFF2-40B4-BE49-F238E27FC236}">
                <a16:creationId xmlns:a16="http://schemas.microsoft.com/office/drawing/2014/main" id="{C9332F12-33D4-D712-FD7A-C47EFF3D98FE}"/>
              </a:ext>
            </a:extLst>
          </p:cNvPr>
          <p:cNvSpPr>
            <a:spLocks noGrp="1"/>
          </p:cNvSpPr>
          <p:nvPr>
            <p:ph type="title"/>
          </p:nvPr>
        </p:nvSpPr>
        <p:spPr/>
        <p:txBody>
          <a:bodyPr/>
          <a:lstStyle/>
          <a:p>
            <a:r>
              <a:rPr lang="en-US" altLang="ko-KR" sz="1800" dirty="0"/>
              <a:t>[1]</a:t>
            </a:r>
            <a:r>
              <a:rPr lang="en-US" altLang="ko-KR" sz="1800" dirty="0">
                <a:latin typeface="Pretendard SemiBold" panose="02000703000000020004" pitchFamily="2" charset="-127"/>
                <a:ea typeface="Pretendard SemiBold" panose="02000703000000020004" pitchFamily="2" charset="-127"/>
                <a:cs typeface="Pretendard SemiBold" panose="02000703000000020004" pitchFamily="2" charset="-127"/>
              </a:rPr>
              <a:t> A </a:t>
            </a:r>
            <a:r>
              <a:rPr lang="en-US" altLang="ko-KR" sz="1800"/>
              <a:t>*algorithm : Definition</a:t>
            </a:r>
            <a:endParaRPr lang="ko-KR" altLang="en-US" sz="1800" dirty="0"/>
          </a:p>
        </p:txBody>
      </p:sp>
      <mc:AlternateContent xmlns:mc="http://schemas.openxmlformats.org/markup-compatibility/2006" xmlns:a14="http://schemas.microsoft.com/office/drawing/2010/main">
        <mc:Choice Requires="a14">
          <p:sp>
            <p:nvSpPr>
              <p:cNvPr id="8" name="내용 개체 틀 2">
                <a:extLst>
                  <a:ext uri="{FF2B5EF4-FFF2-40B4-BE49-F238E27FC236}">
                    <a16:creationId xmlns:a16="http://schemas.microsoft.com/office/drawing/2014/main" id="{C1E429ED-9DB8-B5D4-2C4A-FD95235590AA}"/>
                  </a:ext>
                </a:extLst>
              </p:cNvPr>
              <p:cNvSpPr>
                <a:spLocks noGrp="1"/>
              </p:cNvSpPr>
              <p:nvPr>
                <p:ph idx="1"/>
              </p:nvPr>
            </p:nvSpPr>
            <p:spPr>
              <a:xfrm>
                <a:off x="556953" y="915324"/>
                <a:ext cx="8175567" cy="5219699"/>
              </a:xfrm>
            </p:spPr>
            <p:txBody>
              <a:bodyPr/>
              <a:lstStyle/>
              <a:p>
                <a:r>
                  <a:rPr lang="en-US" altLang="ko-KR" dirty="0"/>
                  <a:t>What is the A*algorithm?</a:t>
                </a:r>
              </a:p>
              <a:p>
                <a:pPr lvl="1">
                  <a:lnSpc>
                    <a:spcPct val="150000"/>
                  </a:lnSpc>
                </a:pPr>
                <a:r>
                  <a:rPr lang="en-US" altLang="ko-KR" dirty="0"/>
                  <a:t>A* algorithm</a:t>
                </a:r>
              </a:p>
              <a:p>
                <a:pPr lvl="2">
                  <a:lnSpc>
                    <a:spcPct val="150000"/>
                  </a:lnSpc>
                </a:pPr>
                <a:r>
                  <a:rPr lang="ko-KR" altLang="en-US" dirty="0"/>
                  <a:t>그래프 기반 최단 경로 탐색에서 가장 널리 쓰이는  알고리즘</a:t>
                </a:r>
                <a:endParaRPr lang="en-US" altLang="ko-KR" dirty="0"/>
              </a:p>
              <a:p>
                <a:pPr lvl="2">
                  <a:lnSpc>
                    <a:spcPct val="150000"/>
                  </a:lnSpc>
                </a:pPr>
                <a:r>
                  <a:rPr lang="en-US" altLang="ko-KR"/>
                  <a:t>Shortest Path = Path with Min[</a:t>
                </a:r>
                <a14:m>
                  <m:oMath xmlns:m="http://schemas.openxmlformats.org/officeDocument/2006/math">
                    <m:r>
                      <a:rPr lang="ko-KR" altLang="en-US" i="1">
                        <a:latin typeface="Cambria Math" panose="02040503050406030204" pitchFamily="18" charset="0"/>
                      </a:rPr>
                      <m:t>𝑓</m:t>
                    </m:r>
                    <m:d>
                      <m:dPr>
                        <m:ctrlPr>
                          <a:rPr lang="ko-KR" altLang="en-US" i="1">
                            <a:latin typeface="Cambria Math" panose="02040503050406030204" pitchFamily="18" charset="0"/>
                          </a:rPr>
                        </m:ctrlPr>
                      </m:dPr>
                      <m:e>
                        <m:r>
                          <a:rPr lang="ko-KR" altLang="en-US" i="1">
                            <a:latin typeface="Cambria Math" panose="02040503050406030204" pitchFamily="18" charset="0"/>
                          </a:rPr>
                          <m:t>𝑛</m:t>
                        </m:r>
                      </m:e>
                    </m:d>
                  </m:oMath>
                </a14:m>
                <a:r>
                  <a:rPr lang="en-US" altLang="ko-KR"/>
                  <a:t>]</a:t>
                </a:r>
                <a:endParaRPr lang="en-US" altLang="ko-KR" dirty="0"/>
              </a:p>
              <a:p>
                <a:pPr lvl="1">
                  <a:lnSpc>
                    <a:spcPct val="150000"/>
                  </a:lnSpc>
                </a:pPr>
                <a14:m>
                  <m:oMath xmlns:m="http://schemas.openxmlformats.org/officeDocument/2006/math">
                    <m:r>
                      <a:rPr lang="ko-KR" altLang="en-US" i="1">
                        <a:latin typeface="Cambria Math" panose="02040503050406030204" pitchFamily="18" charset="0"/>
                      </a:rPr>
                      <m:t>𝑔</m:t>
                    </m:r>
                    <m:d>
                      <m:dPr>
                        <m:ctrlPr>
                          <a:rPr lang="ko-KR" altLang="en-US" i="1">
                            <a:latin typeface="Cambria Math" panose="02040503050406030204" pitchFamily="18" charset="0"/>
                          </a:rPr>
                        </m:ctrlPr>
                      </m:dPr>
                      <m:e>
                        <m:r>
                          <a:rPr lang="ko-KR" altLang="en-US" i="1">
                            <a:latin typeface="Cambria Math" panose="02040503050406030204" pitchFamily="18" charset="0"/>
                          </a:rPr>
                          <m:t>𝑛</m:t>
                        </m:r>
                      </m:e>
                    </m:d>
                  </m:oMath>
                </a14:m>
                <a:endParaRPr lang="en-US" altLang="ko-KR"/>
              </a:p>
              <a:p>
                <a:pPr lvl="2">
                  <a:lnSpc>
                    <a:spcPct val="150000"/>
                  </a:lnSpc>
                </a:pPr>
                <a:r>
                  <a:rPr lang="ko-KR" altLang="en-US"/>
                  <a:t>출발 노드부터 현재 노드까지 실제 소요 비용</a:t>
                </a:r>
                <a:endParaRPr lang="en-US" altLang="ko-KR"/>
              </a:p>
              <a:p>
                <a:pPr lvl="1">
                  <a:lnSpc>
                    <a:spcPct val="150000"/>
                  </a:lnSpc>
                </a:pPr>
                <a14:m>
                  <m:oMath xmlns:m="http://schemas.openxmlformats.org/officeDocument/2006/math">
                    <m:r>
                      <a:rPr lang="ko-KR" altLang="en-US" i="1">
                        <a:latin typeface="Cambria Math" panose="02040503050406030204" pitchFamily="18" charset="0"/>
                      </a:rPr>
                      <m:t>h</m:t>
                    </m:r>
                    <m:d>
                      <m:dPr>
                        <m:ctrlPr>
                          <a:rPr lang="ko-KR" altLang="en-US" i="1">
                            <a:latin typeface="Cambria Math" panose="02040503050406030204" pitchFamily="18" charset="0"/>
                          </a:rPr>
                        </m:ctrlPr>
                      </m:dPr>
                      <m:e>
                        <m:r>
                          <a:rPr lang="ko-KR" altLang="en-US" i="1">
                            <a:latin typeface="Cambria Math" panose="02040503050406030204" pitchFamily="18" charset="0"/>
                          </a:rPr>
                          <m:t>𝑛</m:t>
                        </m:r>
                      </m:e>
                    </m:d>
                  </m:oMath>
                </a14:m>
                <a:r>
                  <a:rPr lang="en-US" altLang="ko-KR"/>
                  <a:t> [Manhattan Distance]</a:t>
                </a:r>
                <a:endParaRPr lang="en-US" altLang="ko-KR" dirty="0"/>
              </a:p>
              <a:p>
                <a:pPr lvl="2">
                  <a:lnSpc>
                    <a:spcPct val="150000"/>
                  </a:lnSpc>
                </a:pPr>
                <a14:m>
                  <m:oMath xmlns:m="http://schemas.openxmlformats.org/officeDocument/2006/math">
                    <m:r>
                      <a:rPr lang="en-US" altLang="ko-KR" i="1" smtClean="0">
                        <a:latin typeface="Cambria Math" panose="02040503050406030204" pitchFamily="18" charset="0"/>
                      </a:rPr>
                      <m:t>h</m:t>
                    </m:r>
                    <m:d>
                      <m:dPr>
                        <m:ctrlPr>
                          <a:rPr lang="en-US" altLang="ko-KR" i="1" smtClean="0">
                            <a:latin typeface="Cambria Math" panose="02040503050406030204" pitchFamily="18" charset="0"/>
                          </a:rPr>
                        </m:ctrlPr>
                      </m:dPr>
                      <m:e>
                        <m:r>
                          <a:rPr lang="en-US" altLang="ko-KR" i="1" smtClean="0">
                            <a:latin typeface="Cambria Math" panose="02040503050406030204" pitchFamily="18" charset="0"/>
                          </a:rPr>
                          <m:t>𝑛</m:t>
                        </m:r>
                      </m:e>
                    </m:d>
                    <m:r>
                      <a:rPr lang="en-US" altLang="ko-KR"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i="1" smtClean="0">
                            <a:latin typeface="Cambria Math" panose="02040503050406030204" pitchFamily="18" charset="0"/>
                          </a:rPr>
                          <m:t>𝑥</m:t>
                        </m:r>
                      </m:e>
                      <m:sub>
                        <m:r>
                          <a:rPr lang="en-US" altLang="ko-KR" i="1" smtClean="0">
                            <a:latin typeface="Cambria Math" panose="02040503050406030204" pitchFamily="18" charset="0"/>
                          </a:rPr>
                          <m:t>𝑛</m:t>
                        </m:r>
                      </m:sub>
                    </m:sSub>
                    <m:r>
                      <a:rPr lang="en-US" altLang="ko-KR"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i="1" smtClean="0">
                            <a:latin typeface="Cambria Math" panose="02040503050406030204" pitchFamily="18" charset="0"/>
                          </a:rPr>
                          <m:t>𝑥</m:t>
                        </m:r>
                      </m:e>
                      <m:sub>
                        <m:r>
                          <a:rPr lang="en-US" altLang="ko-KR" i="1" smtClean="0">
                            <a:latin typeface="Cambria Math" panose="02040503050406030204" pitchFamily="18" charset="0"/>
                          </a:rPr>
                          <m:t>𝑔𝑜𝑎𝑙</m:t>
                        </m:r>
                      </m:sub>
                    </m:sSub>
                    <m:r>
                      <a:rPr lang="en-US" altLang="ko-KR"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i="1" smtClean="0">
                            <a:latin typeface="Cambria Math" panose="02040503050406030204" pitchFamily="18" charset="0"/>
                          </a:rPr>
                          <m:t>𝑦</m:t>
                        </m:r>
                      </m:e>
                      <m:sub>
                        <m:r>
                          <a:rPr lang="en-US" altLang="ko-KR" i="1" smtClean="0">
                            <a:latin typeface="Cambria Math" panose="02040503050406030204" pitchFamily="18" charset="0"/>
                          </a:rPr>
                          <m:t>𝑛</m:t>
                        </m:r>
                      </m:sub>
                    </m:sSub>
                    <m:r>
                      <a:rPr lang="en-US" altLang="ko-KR"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i="1" smtClean="0">
                            <a:latin typeface="Cambria Math" panose="02040503050406030204" pitchFamily="18" charset="0"/>
                          </a:rPr>
                          <m:t>𝑦</m:t>
                        </m:r>
                      </m:e>
                      <m:sub>
                        <m:r>
                          <a:rPr lang="en-US" altLang="ko-KR" i="1" smtClean="0">
                            <a:latin typeface="Cambria Math" panose="02040503050406030204" pitchFamily="18" charset="0"/>
                          </a:rPr>
                          <m:t>𝑔𝑜𝑎𝑙</m:t>
                        </m:r>
                      </m:sub>
                    </m:sSub>
                    <m:r>
                      <a:rPr lang="en-US" altLang="ko-KR" i="1" smtClean="0">
                        <a:latin typeface="Cambria Math" panose="02040503050406030204" pitchFamily="18" charset="0"/>
                      </a:rPr>
                      <m:t>∣</m:t>
                    </m:r>
                  </m:oMath>
                </a14:m>
                <a:endParaRPr lang="en-US" altLang="ko-KR" i="1"/>
              </a:p>
              <a:p>
                <a:pPr lvl="2">
                  <a:lnSpc>
                    <a:spcPct val="150000"/>
                  </a:lnSpc>
                </a:pPr>
                <a:r>
                  <a:rPr lang="ko-KR" altLang="en-US"/>
                  <a:t>현재 노드부터 </a:t>
                </a:r>
                <a:r>
                  <a:rPr lang="ko-KR" altLang="en-US" dirty="0"/>
                  <a:t>목표 </a:t>
                </a:r>
                <a:r>
                  <a:rPr lang="ko-KR" altLang="en-US"/>
                  <a:t>노드까지 예상 비용</a:t>
                </a:r>
                <a:endParaRPr lang="en-US" altLang="ko-KR" dirty="0"/>
              </a:p>
              <a:p>
                <a:pPr lvl="2">
                  <a:lnSpc>
                    <a:spcPct val="150000"/>
                  </a:lnSpc>
                </a:pPr>
                <a:r>
                  <a:rPr lang="ko-KR" altLang="en-US"/>
                  <a:t>휴리스틱 함수 활용 추정치 </a:t>
                </a:r>
                <a:endParaRPr lang="en-US" altLang="ko-KR" dirty="0"/>
              </a:p>
              <a:p>
                <a:pPr lvl="1">
                  <a:lnSpc>
                    <a:spcPct val="150000"/>
                  </a:lnSpc>
                </a:pPr>
                <a14:m>
                  <m:oMath xmlns:m="http://schemas.openxmlformats.org/officeDocument/2006/math">
                    <m:r>
                      <a:rPr lang="ko-KR" altLang="en-US" i="1">
                        <a:latin typeface="Cambria Math" panose="02040503050406030204" pitchFamily="18" charset="0"/>
                      </a:rPr>
                      <m:t>𝑓</m:t>
                    </m:r>
                    <m:d>
                      <m:dPr>
                        <m:ctrlPr>
                          <a:rPr lang="ko-KR" altLang="en-US" i="1">
                            <a:latin typeface="Cambria Math" panose="02040503050406030204" pitchFamily="18" charset="0"/>
                          </a:rPr>
                        </m:ctrlPr>
                      </m:dPr>
                      <m:e>
                        <m:r>
                          <a:rPr lang="ko-KR" altLang="en-US" i="1">
                            <a:latin typeface="Cambria Math" panose="02040503050406030204" pitchFamily="18" charset="0"/>
                          </a:rPr>
                          <m:t>𝑛</m:t>
                        </m:r>
                      </m:e>
                    </m:d>
                  </m:oMath>
                </a14:m>
                <a:endParaRPr lang="en-US" altLang="ko-KR" dirty="0"/>
              </a:p>
              <a:p>
                <a:pPr lvl="2">
                  <a:lnSpc>
                    <a:spcPct val="150000"/>
                  </a:lnSpc>
                </a:pPr>
                <a:r>
                  <a:rPr lang="ko-KR" altLang="en-US"/>
                  <a:t>총 예상 비용 </a:t>
                </a:r>
                <a:r>
                  <a:rPr lang="en-US" altLang="ko-KR"/>
                  <a:t>[Total Estimated Cost]</a:t>
                </a:r>
                <a:endParaRPr lang="en-US" altLang="ko-KR" dirty="0"/>
              </a:p>
              <a:p>
                <a:pPr lvl="2">
                  <a:lnSpc>
                    <a:spcPct val="150000"/>
                  </a:lnSpc>
                </a:pPr>
                <a14:m>
                  <m:oMath xmlns:m="http://schemas.openxmlformats.org/officeDocument/2006/math">
                    <m:r>
                      <a:rPr lang="ko-KR" altLang="en-US" i="1">
                        <a:latin typeface="Cambria Math" panose="02040503050406030204" pitchFamily="18" charset="0"/>
                      </a:rPr>
                      <m:t>𝑓</m:t>
                    </m:r>
                    <m:d>
                      <m:dPr>
                        <m:ctrlPr>
                          <a:rPr lang="ko-KR" altLang="en-US" i="1">
                            <a:latin typeface="Cambria Math" panose="02040503050406030204" pitchFamily="18" charset="0"/>
                          </a:rPr>
                        </m:ctrlPr>
                      </m:dPr>
                      <m:e>
                        <m:r>
                          <a:rPr lang="ko-KR" altLang="en-US" i="1">
                            <a:latin typeface="Cambria Math" panose="02040503050406030204" pitchFamily="18" charset="0"/>
                          </a:rPr>
                          <m:t>𝑛</m:t>
                        </m:r>
                      </m:e>
                    </m:d>
                    <m:r>
                      <a:rPr lang="ko-KR" altLang="en-US">
                        <a:latin typeface="Cambria Math" panose="02040503050406030204" pitchFamily="18" charset="0"/>
                      </a:rPr>
                      <m:t>=</m:t>
                    </m:r>
                    <m:r>
                      <a:rPr lang="ko-KR" altLang="en-US" i="1">
                        <a:latin typeface="Cambria Math" panose="02040503050406030204" pitchFamily="18" charset="0"/>
                      </a:rPr>
                      <m:t>𝑔</m:t>
                    </m:r>
                    <m:d>
                      <m:dPr>
                        <m:ctrlPr>
                          <a:rPr lang="ko-KR" altLang="en-US" i="1">
                            <a:latin typeface="Cambria Math" panose="02040503050406030204" pitchFamily="18" charset="0"/>
                          </a:rPr>
                        </m:ctrlPr>
                      </m:dPr>
                      <m:e>
                        <m:r>
                          <a:rPr lang="ko-KR" altLang="en-US" i="1">
                            <a:latin typeface="Cambria Math" panose="02040503050406030204" pitchFamily="18" charset="0"/>
                          </a:rPr>
                          <m:t>𝑛</m:t>
                        </m:r>
                      </m:e>
                    </m:d>
                    <m:r>
                      <a:rPr lang="ko-KR" altLang="en-US">
                        <a:latin typeface="Cambria Math" panose="02040503050406030204" pitchFamily="18" charset="0"/>
                      </a:rPr>
                      <m:t>+</m:t>
                    </m:r>
                    <m:r>
                      <a:rPr lang="ko-KR" altLang="en-US" i="1">
                        <a:latin typeface="Cambria Math" panose="02040503050406030204" pitchFamily="18" charset="0"/>
                      </a:rPr>
                      <m:t>h</m:t>
                    </m:r>
                    <m:d>
                      <m:dPr>
                        <m:ctrlPr>
                          <a:rPr lang="ko-KR" altLang="en-US" i="1">
                            <a:latin typeface="Cambria Math" panose="02040503050406030204" pitchFamily="18" charset="0"/>
                          </a:rPr>
                        </m:ctrlPr>
                      </m:dPr>
                      <m:e>
                        <m:r>
                          <a:rPr lang="ko-KR" altLang="en-US" i="1">
                            <a:latin typeface="Cambria Math" panose="02040503050406030204" pitchFamily="18" charset="0"/>
                          </a:rPr>
                          <m:t>𝑛</m:t>
                        </m:r>
                      </m:e>
                    </m:d>
                  </m:oMath>
                </a14:m>
                <a:endParaRPr lang="en-US" altLang="ko-KR" dirty="0"/>
              </a:p>
            </p:txBody>
          </p:sp>
        </mc:Choice>
        <mc:Fallback xmlns="">
          <p:sp>
            <p:nvSpPr>
              <p:cNvPr id="8" name="내용 개체 틀 2">
                <a:extLst>
                  <a:ext uri="{FF2B5EF4-FFF2-40B4-BE49-F238E27FC236}">
                    <a16:creationId xmlns:a16="http://schemas.microsoft.com/office/drawing/2014/main" id="{C1E429ED-9DB8-B5D4-2C4A-FD95235590AA}"/>
                  </a:ext>
                </a:extLst>
              </p:cNvPr>
              <p:cNvSpPr>
                <a:spLocks noGrp="1" noRot="1" noChangeAspect="1" noMove="1" noResize="1" noEditPoints="1" noAdjustHandles="1" noChangeArrowheads="1" noChangeShapeType="1" noTextEdit="1"/>
              </p:cNvSpPr>
              <p:nvPr>
                <p:ph idx="1"/>
              </p:nvPr>
            </p:nvSpPr>
            <p:spPr>
              <a:xfrm>
                <a:off x="556953" y="915324"/>
                <a:ext cx="8175567" cy="5219699"/>
              </a:xfrm>
              <a:blipFill>
                <a:blip r:embed="rId3"/>
                <a:stretch>
                  <a:fillRect l="-447" t="-5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770673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1C24C-4AB6-0D3A-1D16-88D222B1FA9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990D435-F732-C304-182B-A6AE0D338B30}"/>
              </a:ext>
            </a:extLst>
          </p:cNvPr>
          <p:cNvSpPr>
            <a:spLocks noGrp="1"/>
          </p:cNvSpPr>
          <p:nvPr>
            <p:ph type="title"/>
          </p:nvPr>
        </p:nvSpPr>
        <p:spPr/>
        <p:txBody>
          <a:bodyPr/>
          <a:lstStyle/>
          <a:p>
            <a:r>
              <a:rPr lang="en-US" altLang="ko-KR" sz="1800" dirty="0"/>
              <a:t>[1]</a:t>
            </a:r>
            <a:r>
              <a:rPr lang="en-US" altLang="ko-KR" sz="1800" dirty="0">
                <a:latin typeface="Pretendard SemiBold" panose="02000703000000020004" pitchFamily="2" charset="-127"/>
                <a:ea typeface="Pretendard SemiBold" panose="02000703000000020004" pitchFamily="2" charset="-127"/>
                <a:cs typeface="Pretendard SemiBold" panose="02000703000000020004" pitchFamily="2" charset="-127"/>
              </a:rPr>
              <a:t> A </a:t>
            </a:r>
            <a:r>
              <a:rPr lang="en-US" altLang="ko-KR" sz="1800"/>
              <a:t>*algorithm : pseudo-code / Diagram</a:t>
            </a:r>
            <a:endParaRPr lang="ko-KR" altLang="en-US" sz="1800" dirty="0"/>
          </a:p>
        </p:txBody>
      </p:sp>
      <p:sp>
        <p:nvSpPr>
          <p:cNvPr id="8" name="내용 개체 틀 2">
            <a:extLst>
              <a:ext uri="{FF2B5EF4-FFF2-40B4-BE49-F238E27FC236}">
                <a16:creationId xmlns:a16="http://schemas.microsoft.com/office/drawing/2014/main" id="{40D7E626-7737-06F7-8E4E-134D0E49681B}"/>
              </a:ext>
            </a:extLst>
          </p:cNvPr>
          <p:cNvSpPr>
            <a:spLocks noGrp="1"/>
          </p:cNvSpPr>
          <p:nvPr>
            <p:ph idx="1"/>
          </p:nvPr>
        </p:nvSpPr>
        <p:spPr>
          <a:xfrm>
            <a:off x="556953" y="915324"/>
            <a:ext cx="8175567" cy="5219699"/>
          </a:xfrm>
        </p:spPr>
        <p:txBody>
          <a:bodyPr/>
          <a:lstStyle/>
          <a:p>
            <a:r>
              <a:rPr lang="en-US" altLang="ko-KR"/>
              <a:t>pseudo-code</a:t>
            </a:r>
          </a:p>
          <a:p>
            <a:pPr lvl="1">
              <a:lnSpc>
                <a:spcPct val="150000"/>
              </a:lnSpc>
            </a:pPr>
            <a:r>
              <a:rPr lang="en-US" altLang="ko-KR"/>
              <a:t> </a:t>
            </a:r>
          </a:p>
        </p:txBody>
      </p:sp>
      <p:sp>
        <p:nvSpPr>
          <p:cNvPr id="5" name="TextBox 4">
            <a:extLst>
              <a:ext uri="{FF2B5EF4-FFF2-40B4-BE49-F238E27FC236}">
                <a16:creationId xmlns:a16="http://schemas.microsoft.com/office/drawing/2014/main" id="{DB0FC0E9-32B7-9485-97AE-666A69634E60}"/>
              </a:ext>
            </a:extLst>
          </p:cNvPr>
          <p:cNvSpPr txBox="1"/>
          <p:nvPr/>
        </p:nvSpPr>
        <p:spPr>
          <a:xfrm>
            <a:off x="943414" y="1351508"/>
            <a:ext cx="4572000" cy="4154984"/>
          </a:xfrm>
          <a:prstGeom prst="rect">
            <a:avLst/>
          </a:prstGeom>
          <a:ln>
            <a:solidFill>
              <a:schemeClr val="tx1"/>
            </a:solidFill>
          </a:ln>
        </p:spPr>
        <p:txBody>
          <a:bodyPr wrap="square">
            <a:spAutoFit/>
          </a:bodyPr>
          <a:lstStyle/>
          <a:p>
            <a:r>
              <a:rPr lang="en-US" altLang="ko-KR" sz="1200" b="1">
                <a:latin typeface="Pretendard" panose="02000503000000020004" pitchFamily="2" charset="-127"/>
                <a:ea typeface="Pretendard" panose="02000503000000020004" pitchFamily="2" charset="-127"/>
                <a:cs typeface="Pretendard" panose="02000503000000020004" pitchFamily="2" charset="-127"/>
              </a:rPr>
              <a:t>function plan_astar(agents, map):</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next_pos = get_current_positions(all_agents)</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sorted_agents = sort_by_priority(agents)</a:t>
            </a:r>
          </a:p>
          <a:p>
            <a:endParaRPr lang="en-US" altLang="ko-KR" sz="1200" b="1">
              <a:latin typeface="Pretendard" panose="02000503000000020004" pitchFamily="2" charset="-127"/>
              <a:ea typeface="Pretendard" panose="02000503000000020004" pitchFamily="2" charset="-127"/>
              <a:cs typeface="Pretendard" panose="02000503000000020004" pitchFamily="2" charset="-127"/>
            </a:endParaRP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for agent in sorted_agents:</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if agent.is_waiting(rotation or action) then</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continue</a:t>
            </a:r>
          </a:p>
          <a:p>
            <a:endParaRPr lang="en-US" altLang="ko-KR" sz="1200" b="1">
              <a:latin typeface="Pretendard" panose="02000503000000020004" pitchFamily="2" charset="-127"/>
              <a:ea typeface="Pretendard" panose="02000503000000020004" pitchFamily="2" charset="-127"/>
              <a:cs typeface="Pretendard" panose="02000503000000020004" pitchFamily="2" charset="-127"/>
            </a:endParaRP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temp_obstacles = </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get_higher_priority_moves(agent, next_pos) +</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get_lower_priority_positions(agent, agents)</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temp_pathfinder = create_pathfinder(agent.pos, agent.goal)   </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path = compute_path(</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temp_pathfinder, map, temp_obstacles</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desired_move = get_next_step(path)</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    destroy_pathfinder(temp_pathfinder)</a:t>
            </a:r>
            <a:endParaRPr lang="ko-KR" altLang="en-US" sz="1200" b="1">
              <a:latin typeface="Pretendard" panose="02000503000000020004" pitchFamily="2" charset="-127"/>
              <a:ea typeface="Pretendard" panose="02000503000000020004" pitchFamily="2" charset="-127"/>
              <a:cs typeface="Pretendard" panose="02000503000000020004" pitchFamily="2" charset="-127"/>
            </a:endParaRPr>
          </a:p>
          <a:p>
            <a:r>
              <a:rPr lang="ko-KR" altLang="en-US" sz="1200" b="1">
                <a:latin typeface="Pretendard" panose="02000503000000020004" pitchFamily="2" charset="-127"/>
                <a:ea typeface="Pretendard" panose="02000503000000020004" pitchFamily="2" charset="-127"/>
                <a:cs typeface="Pretendard" panose="02000503000000020004" pitchFamily="2" charset="-127"/>
              </a:rPr>
              <a:t>    </a:t>
            </a:r>
            <a:r>
              <a:rPr lang="en-US" altLang="ko-KR" sz="1200" b="1">
                <a:latin typeface="Pretendard" panose="02000503000000020004" pitchFamily="2" charset="-127"/>
                <a:ea typeface="Pretendard" panose="02000503000000020004" pitchFamily="2" charset="-127"/>
                <a:cs typeface="Pretendard" panose="02000503000000020004" pitchFamily="2" charset="-127"/>
              </a:rPr>
              <a:t>next_pos[agent.id] = apply_rotation(agent, desired_move)</a:t>
            </a:r>
          </a:p>
          <a:p>
            <a:endParaRPr lang="en-US" altLang="ko-KR" sz="1200" b="1">
              <a:latin typeface="Pretendard" panose="02000503000000020004" pitchFamily="2" charset="-127"/>
              <a:ea typeface="Pretendard" panose="02000503000000020004" pitchFamily="2" charset="-127"/>
              <a:cs typeface="Pretendard" panose="02000503000000020004" pitchFamily="2" charset="-127"/>
            </a:endParaRPr>
          </a:p>
          <a:p>
            <a:r>
              <a:rPr lang="en-US" altLang="ko-KR" sz="1200" b="1">
                <a:latin typeface="Pretendard" panose="02000503000000020004" pitchFamily="2" charset="-127"/>
                <a:ea typeface="Pretendard" panose="02000503000000020004" pitchFamily="2" charset="-127"/>
                <a:cs typeface="Pretendard" panose="02000503000000020004" pitchFamily="2" charset="-127"/>
              </a:rPr>
              <a:t>resolve_final_conflicts(next_pos, sorted_agents)</a:t>
            </a:r>
          </a:p>
          <a:p>
            <a:r>
              <a:rPr lang="en-US" altLang="ko-KR" sz="1200" b="1">
                <a:latin typeface="Pretendard" panose="02000503000000020004" pitchFamily="2" charset="-127"/>
                <a:ea typeface="Pretendard" panose="02000503000000020004" pitchFamily="2" charset="-127"/>
                <a:cs typeface="Pretendard" panose="02000503000000020004" pitchFamily="2" charset="-127"/>
              </a:rPr>
              <a:t>return next_pos</a:t>
            </a:r>
          </a:p>
        </p:txBody>
      </p:sp>
      <p:pic>
        <p:nvPicPr>
          <p:cNvPr id="3" name="그림 2">
            <a:extLst>
              <a:ext uri="{FF2B5EF4-FFF2-40B4-BE49-F238E27FC236}">
                <a16:creationId xmlns:a16="http://schemas.microsoft.com/office/drawing/2014/main" id="{323FF699-D14C-ED7B-7C0C-FCDA33146D06}"/>
              </a:ext>
            </a:extLst>
          </p:cNvPr>
          <p:cNvPicPr>
            <a:picLocks noChangeAspect="1"/>
          </p:cNvPicPr>
          <p:nvPr/>
        </p:nvPicPr>
        <p:blipFill>
          <a:blip r:embed="rId2"/>
          <a:stretch>
            <a:fillRect/>
          </a:stretch>
        </p:blipFill>
        <p:spPr>
          <a:xfrm>
            <a:off x="5686881" y="972733"/>
            <a:ext cx="2985746" cy="5009156"/>
          </a:xfrm>
          <a:prstGeom prst="rect">
            <a:avLst/>
          </a:prstGeom>
        </p:spPr>
      </p:pic>
    </p:spTree>
    <p:extLst>
      <p:ext uri="{BB962C8B-B14F-4D97-AF65-F5344CB8AC3E}">
        <p14:creationId xmlns:p14="http://schemas.microsoft.com/office/powerpoint/2010/main" val="175774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CA6E-577B-AC72-D0C2-ACD4BB016CF1}"/>
            </a:ext>
          </a:extLst>
        </p:cNvPr>
        <p:cNvGrpSpPr/>
        <p:nvPr/>
      </p:nvGrpSpPr>
      <p:grpSpPr>
        <a:xfrm>
          <a:off x="0" y="0"/>
          <a:ext cx="0" cy="0"/>
          <a:chOff x="0" y="0"/>
          <a:chExt cx="0" cy="0"/>
        </a:xfrm>
      </p:grpSpPr>
      <p:pic>
        <p:nvPicPr>
          <p:cNvPr id="5" name="그림 4">
            <a:extLst>
              <a:ext uri="{FF2B5EF4-FFF2-40B4-BE49-F238E27FC236}">
                <a16:creationId xmlns:a16="http://schemas.microsoft.com/office/drawing/2014/main" id="{ABE6AF73-FA77-41BD-B905-E059A74EDF68}"/>
              </a:ext>
            </a:extLst>
          </p:cNvPr>
          <p:cNvPicPr>
            <a:picLocks noChangeAspect="1"/>
          </p:cNvPicPr>
          <p:nvPr/>
        </p:nvPicPr>
        <p:blipFill>
          <a:blip r:embed="rId2"/>
          <a:stretch>
            <a:fillRect/>
          </a:stretch>
        </p:blipFill>
        <p:spPr>
          <a:xfrm>
            <a:off x="5609223" y="963949"/>
            <a:ext cx="2977824" cy="5171073"/>
          </a:xfrm>
          <a:prstGeom prst="rect">
            <a:avLst/>
          </a:prstGeom>
        </p:spPr>
      </p:pic>
      <p:sp>
        <p:nvSpPr>
          <p:cNvPr id="2" name="제목 1">
            <a:extLst>
              <a:ext uri="{FF2B5EF4-FFF2-40B4-BE49-F238E27FC236}">
                <a16:creationId xmlns:a16="http://schemas.microsoft.com/office/drawing/2014/main" id="{8ED74EAA-B13A-D087-1D42-ACE0209FFEE8}"/>
              </a:ext>
            </a:extLst>
          </p:cNvPr>
          <p:cNvSpPr>
            <a:spLocks noGrp="1"/>
          </p:cNvSpPr>
          <p:nvPr>
            <p:ph type="title"/>
          </p:nvPr>
        </p:nvSpPr>
        <p:spPr/>
        <p:txBody>
          <a:bodyPr/>
          <a:lstStyle/>
          <a:p>
            <a:r>
              <a:rPr lang="en-US" altLang="ko-KR" sz="1800"/>
              <a:t>[2]</a:t>
            </a:r>
            <a:r>
              <a:rPr lang="en-US" altLang="ko-KR" sz="180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sz="1800"/>
              <a:t>D* lite algorithm : Definition</a:t>
            </a:r>
            <a:endParaRPr lang="ko-KR" altLang="en-US" sz="1800" dirty="0"/>
          </a:p>
        </p:txBody>
      </p:sp>
      <mc:AlternateContent xmlns:mc="http://schemas.openxmlformats.org/markup-compatibility/2006" xmlns:a14="http://schemas.microsoft.com/office/drawing/2010/main">
        <mc:Choice Requires="a14">
          <p:sp>
            <p:nvSpPr>
              <p:cNvPr id="10" name="내용 개체 틀 2">
                <a:extLst>
                  <a:ext uri="{FF2B5EF4-FFF2-40B4-BE49-F238E27FC236}">
                    <a16:creationId xmlns:a16="http://schemas.microsoft.com/office/drawing/2014/main" id="{B6BD160A-6B48-4ED4-3B6D-12E136FF2677}"/>
                  </a:ext>
                </a:extLst>
              </p:cNvPr>
              <p:cNvSpPr>
                <a:spLocks noGrp="1"/>
              </p:cNvSpPr>
              <p:nvPr>
                <p:ph idx="1"/>
              </p:nvPr>
            </p:nvSpPr>
            <p:spPr>
              <a:xfrm>
                <a:off x="556953" y="915324"/>
                <a:ext cx="8175567" cy="5219699"/>
              </a:xfrm>
            </p:spPr>
            <p:txBody>
              <a:bodyPr/>
              <a:lstStyle/>
              <a:p>
                <a:r>
                  <a:rPr lang="en-US" altLang="ko-KR" dirty="0"/>
                  <a:t>What is </a:t>
                </a:r>
                <a:r>
                  <a:rPr lang="en-US" altLang="ko-KR"/>
                  <a:t>the D*lite algorithm</a:t>
                </a:r>
                <a:r>
                  <a:rPr lang="en-US" altLang="ko-KR" dirty="0"/>
                  <a:t>?</a:t>
                </a:r>
              </a:p>
              <a:p>
                <a:pPr lvl="1">
                  <a:lnSpc>
                    <a:spcPct val="150000"/>
                  </a:lnSpc>
                </a:pPr>
                <a:r>
                  <a:rPr lang="en-US" altLang="ko-KR"/>
                  <a:t>D* lite </a:t>
                </a:r>
                <a:r>
                  <a:rPr lang="en-US" altLang="ko-KR" dirty="0"/>
                  <a:t>algorithm</a:t>
                </a:r>
              </a:p>
              <a:p>
                <a:pPr lvl="2">
                  <a:lnSpc>
                    <a:spcPct val="150000"/>
                  </a:lnSpc>
                </a:pPr>
                <a:r>
                  <a:rPr lang="ko-KR" altLang="en-US"/>
                  <a:t>동적 환경에서 주로 쓰이는 알고리즘</a:t>
                </a:r>
                <a:endParaRPr lang="en-US" altLang="ko-KR"/>
              </a:p>
              <a:p>
                <a:pPr lvl="2">
                  <a:lnSpc>
                    <a:spcPct val="150000"/>
                  </a:lnSpc>
                </a:pPr>
                <a:r>
                  <a:rPr lang="ko-KR" altLang="ko-KR" kern="100"/>
                  <a:t>목표에서 역방향으로 모든 지점까지의 최단 경로 비용</a:t>
                </a:r>
                <a:r>
                  <a:rPr lang="en-US" altLang="ko-KR" kern="100"/>
                  <a:t> </a:t>
                </a:r>
                <a:r>
                  <a:rPr lang="ko-KR" altLang="en-US" kern="100"/>
                  <a:t>계산</a:t>
                </a:r>
                <a:endParaRPr lang="en-US" altLang="ko-KR" kern="100"/>
              </a:p>
              <a:p>
                <a:pPr lvl="2">
                  <a:lnSpc>
                    <a:spcPct val="150000"/>
                  </a:lnSpc>
                </a:pPr>
                <a:r>
                  <a:rPr lang="en-US" altLang="ko-KR"/>
                  <a:t>Shortest Path = All Consistent path</a:t>
                </a:r>
                <a:endParaRPr lang="en-US" altLang="ko-KR" dirty="0"/>
              </a:p>
              <a:p>
                <a:pPr lvl="1">
                  <a:lnSpc>
                    <a:spcPct val="150000"/>
                  </a:lnSpc>
                </a:pPr>
                <a14:m>
                  <m:oMath xmlns:m="http://schemas.openxmlformats.org/officeDocument/2006/math">
                    <m:r>
                      <a:rPr lang="ko-KR" altLang="en-US" i="1">
                        <a:latin typeface="Cambria Math" panose="02040503050406030204" pitchFamily="18" charset="0"/>
                      </a:rPr>
                      <m:t>𝑔</m:t>
                    </m:r>
                    <m:d>
                      <m:dPr>
                        <m:ctrlPr>
                          <a:rPr lang="ko-KR" altLang="en-US" i="1">
                            <a:latin typeface="Cambria Math" panose="02040503050406030204" pitchFamily="18" charset="0"/>
                          </a:rPr>
                        </m:ctrlPr>
                      </m:dPr>
                      <m:e>
                        <m:r>
                          <a:rPr lang="en-US" altLang="ko-KR" b="0" i="1" smtClean="0">
                            <a:latin typeface="Cambria Math" panose="02040503050406030204" pitchFamily="18" charset="0"/>
                          </a:rPr>
                          <m:t>𝑠</m:t>
                        </m:r>
                      </m:e>
                    </m:d>
                  </m:oMath>
                </a14:m>
                <a:endParaRPr lang="en-US" altLang="ko-KR"/>
              </a:p>
              <a:p>
                <a:pPr lvl="2">
                  <a:lnSpc>
                    <a:spcPct val="150000"/>
                  </a:lnSpc>
                </a:pPr>
                <a:r>
                  <a:rPr lang="ko-KR" altLang="en-US"/>
                  <a:t>목표 노드부터 현재 노드까지 </a:t>
                </a:r>
                <a:r>
                  <a:rPr lang="en-US" altLang="ko-KR"/>
                  <a:t>‘</a:t>
                </a:r>
                <a:r>
                  <a:rPr lang="ko-KR" altLang="en-US" b="1">
                    <a:solidFill>
                      <a:schemeClr val="tx1">
                        <a:lumMod val="50000"/>
                        <a:lumOff val="50000"/>
                      </a:schemeClr>
                    </a:solidFill>
                  </a:rPr>
                  <a:t>알려진</a:t>
                </a:r>
                <a:r>
                  <a:rPr lang="en-US" altLang="ko-KR"/>
                  <a:t>’</a:t>
                </a:r>
                <a:r>
                  <a:rPr lang="ko-KR" altLang="en-US"/>
                  <a:t> 추정 소요 비용</a:t>
                </a:r>
                <a:endParaRPr lang="en-US" altLang="ko-KR"/>
              </a:p>
              <a:p>
                <a:pPr lvl="1">
                  <a:lnSpc>
                    <a:spcPct val="150000"/>
                  </a:lnSpc>
                </a:pPr>
                <a14:m>
                  <m:oMath xmlns:m="http://schemas.openxmlformats.org/officeDocument/2006/math">
                    <m:r>
                      <m:rPr>
                        <m:sty m:val="p"/>
                      </m:rPr>
                      <a:rPr lang="en-US" altLang="ko-KR" i="1" smtClean="0">
                        <a:latin typeface="Cambria Math" panose="02040503050406030204" pitchFamily="18" charset="0"/>
                      </a:rPr>
                      <m:t>r</m:t>
                    </m:r>
                    <m:r>
                      <a:rPr lang="en-US" altLang="ko-KR" b="0" i="1" smtClean="0">
                        <a:latin typeface="Cambria Math" panose="02040503050406030204" pitchFamily="18" charset="0"/>
                      </a:rPr>
                      <m:t>h𝑠</m:t>
                    </m:r>
                    <m:d>
                      <m:dPr>
                        <m:ctrlPr>
                          <a:rPr lang="ko-KR" altLang="en-US" i="1">
                            <a:latin typeface="Cambria Math" panose="02040503050406030204" pitchFamily="18" charset="0"/>
                          </a:rPr>
                        </m:ctrlPr>
                      </m:dPr>
                      <m:e>
                        <m:r>
                          <a:rPr lang="en-US" altLang="ko-KR" b="0" i="1" smtClean="0">
                            <a:latin typeface="Cambria Math" panose="02040503050406030204" pitchFamily="18" charset="0"/>
                          </a:rPr>
                          <m:t>𝑠</m:t>
                        </m:r>
                      </m:e>
                    </m:d>
                  </m:oMath>
                </a14:m>
                <a:r>
                  <a:rPr lang="en-US" altLang="ko-KR"/>
                  <a:t> </a:t>
                </a:r>
              </a:p>
              <a:p>
                <a:pPr lvl="2">
                  <a:lnSpc>
                    <a:spcPct val="150000"/>
                  </a:lnSpc>
                </a:pPr>
                <a14:m>
                  <m:oMath xmlns:m="http://schemas.openxmlformats.org/officeDocument/2006/math">
                    <m:r>
                      <a:rPr lang="ko-KR" altLang="en-US" i="1">
                        <a:latin typeface="Cambria Math" panose="02040503050406030204" pitchFamily="18" charset="0"/>
                      </a:rPr>
                      <m:t>𝑔</m:t>
                    </m:r>
                    <m:d>
                      <m:dPr>
                        <m:ctrlPr>
                          <a:rPr lang="ko-KR" altLang="en-US" i="1">
                            <a:latin typeface="Cambria Math" panose="02040503050406030204" pitchFamily="18" charset="0"/>
                          </a:rPr>
                        </m:ctrlPr>
                      </m:dPr>
                      <m:e>
                        <m:r>
                          <a:rPr lang="en-US" altLang="ko-KR" i="1">
                            <a:latin typeface="Cambria Math" panose="02040503050406030204" pitchFamily="18" charset="0"/>
                          </a:rPr>
                          <m:t>𝑠</m:t>
                        </m:r>
                      </m:e>
                    </m:d>
                    <m:r>
                      <a:rPr lang="en-US" altLang="ko-KR" i="1">
                        <a:latin typeface="Cambria Math" panose="02040503050406030204" pitchFamily="18" charset="0"/>
                      </a:rPr>
                      <m:t> </m:t>
                    </m:r>
                  </m:oMath>
                </a14:m>
                <a:r>
                  <a:rPr lang="ko-KR" altLang="en-US"/>
                  <a:t>의 </a:t>
                </a:r>
                <a:r>
                  <a:rPr lang="en-US" altLang="ko-KR"/>
                  <a:t>1- step </a:t>
                </a:r>
                <a:r>
                  <a:rPr lang="ko-KR" altLang="en-US"/>
                  <a:t>예측 값</a:t>
                </a:r>
                <a:r>
                  <a:rPr lang="en-US" altLang="ko-KR"/>
                  <a:t>.</a:t>
                </a:r>
              </a:p>
              <a:p>
                <a:pPr lvl="2">
                  <a:lnSpc>
                    <a:spcPct val="150000"/>
                  </a:lnSpc>
                </a:pPr>
                <a:r>
                  <a:rPr lang="en-US" altLang="ko-KR"/>
                  <a:t> </a:t>
                </a:r>
                <a:endParaRPr lang="en-US" altLang="ko-KR" dirty="0"/>
              </a:p>
              <a:p>
                <a:pPr lvl="1">
                  <a:lnSpc>
                    <a:spcPct val="150000"/>
                  </a:lnSpc>
                </a:pPr>
                <a14:m>
                  <m:oMath xmlns:m="http://schemas.openxmlformats.org/officeDocument/2006/math">
                    <m:r>
                      <a:rPr lang="en-US" altLang="ko-KR" b="0" i="1" smtClean="0">
                        <a:latin typeface="Cambria Math" panose="02040503050406030204" pitchFamily="18" charset="0"/>
                      </a:rPr>
                      <m:t>𝐶</m:t>
                    </m:r>
                    <m:r>
                      <a:rPr lang="en-US" altLang="ko-KR" b="0" i="1" smtClean="0">
                        <a:latin typeface="Cambria Math" panose="02040503050406030204" pitchFamily="18" charset="0"/>
                      </a:rPr>
                      <m:t>(</m:t>
                    </m:r>
                    <m:r>
                      <a:rPr lang="en-US" altLang="ko-KR" b="0" i="1" smtClean="0">
                        <a:latin typeface="Cambria Math" panose="02040503050406030204" pitchFamily="18" charset="0"/>
                      </a:rPr>
                      <m:t>𝑠</m:t>
                    </m:r>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𝑠</m:t>
                        </m:r>
                      </m:e>
                      <m:sup>
                        <m:r>
                          <a:rPr lang="en-US" altLang="ko-KR" i="1">
                            <a:latin typeface="Cambria Math" panose="02040503050406030204" pitchFamily="18" charset="0"/>
                          </a:rPr>
                          <m:t>′</m:t>
                        </m:r>
                      </m:sup>
                    </m:sSup>
                    <m:r>
                      <a:rPr lang="en-US" altLang="ko-KR" b="0" i="1" smtClean="0">
                        <a:latin typeface="Cambria Math" panose="02040503050406030204" pitchFamily="18" charset="0"/>
                      </a:rPr>
                      <m:t>)</m:t>
                    </m:r>
                  </m:oMath>
                </a14:m>
                <a:endParaRPr lang="en-US" altLang="ko-KR" dirty="0"/>
              </a:p>
              <a:p>
                <a:pPr lvl="2">
                  <a:lnSpc>
                    <a:spcPct val="150000"/>
                  </a:lnSpc>
                </a:pPr>
                <a:r>
                  <a:rPr lang="en-US" altLang="ko-KR"/>
                  <a:t>S’</a:t>
                </a:r>
                <a:r>
                  <a:rPr lang="ko-KR" altLang="en-US"/>
                  <a:t> </a:t>
                </a:r>
                <a:r>
                  <a:rPr lang="en-US" altLang="ko-KR"/>
                  <a:t>-&gt;</a:t>
                </a:r>
                <a:r>
                  <a:rPr lang="ko-KR" altLang="en-US"/>
                  <a:t> </a:t>
                </a:r>
                <a:r>
                  <a:rPr lang="en-US" altLang="ko-KR"/>
                  <a:t>S</a:t>
                </a:r>
                <a:r>
                  <a:rPr lang="ko-KR" altLang="en-US"/>
                  <a:t>  비용</a:t>
                </a:r>
                <a:endParaRPr lang="en-US" altLang="ko-KR" dirty="0"/>
              </a:p>
            </p:txBody>
          </p:sp>
        </mc:Choice>
        <mc:Fallback xmlns="">
          <p:sp>
            <p:nvSpPr>
              <p:cNvPr id="10" name="내용 개체 틀 2">
                <a:extLst>
                  <a:ext uri="{FF2B5EF4-FFF2-40B4-BE49-F238E27FC236}">
                    <a16:creationId xmlns:a16="http://schemas.microsoft.com/office/drawing/2014/main" id="{B6BD160A-6B48-4ED4-3B6D-12E136FF2677}"/>
                  </a:ext>
                </a:extLst>
              </p:cNvPr>
              <p:cNvSpPr>
                <a:spLocks noGrp="1" noRot="1" noChangeAspect="1" noMove="1" noResize="1" noEditPoints="1" noAdjustHandles="1" noChangeArrowheads="1" noChangeShapeType="1" noTextEdit="1"/>
              </p:cNvSpPr>
              <p:nvPr>
                <p:ph idx="1"/>
              </p:nvPr>
            </p:nvSpPr>
            <p:spPr>
              <a:xfrm>
                <a:off x="556953" y="915324"/>
                <a:ext cx="8175567" cy="5219699"/>
              </a:xfrm>
              <a:blipFill>
                <a:blip r:embed="rId3"/>
                <a:stretch>
                  <a:fillRect l="-447" t="-5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0F50C2B-B75F-C548-8CD0-709765B9A0DA}"/>
                  </a:ext>
                </a:extLst>
              </p:cNvPr>
              <p:cNvSpPr txBox="1"/>
              <p:nvPr/>
            </p:nvSpPr>
            <p:spPr>
              <a:xfrm>
                <a:off x="556953" y="4249210"/>
                <a:ext cx="4666771" cy="674608"/>
              </a:xfrm>
              <a:prstGeom prst="rect">
                <a:avLst/>
              </a:prstGeom>
              <a:noFill/>
            </p:spPr>
            <p:txBody>
              <a:bodyPr wrap="square">
                <a:spAutoFit/>
              </a:bodyPr>
              <a:lstStyle/>
              <a:p>
                <a:pPr latinLnBrk="1">
                  <a:spcAft>
                    <a:spcPts val="800"/>
                  </a:spcAft>
                  <a:buNone/>
                </a:pPr>
                <a14:m>
                  <m:oMathPara xmlns:m="http://schemas.openxmlformats.org/officeDocument/2006/math">
                    <m:oMathParaPr>
                      <m:jc m:val="centerGroup"/>
                    </m:oMathParaPr>
                    <m:oMath xmlns:m="http://schemas.openxmlformats.org/officeDocument/2006/math">
                      <m:r>
                        <a:rPr lang="en-US" altLang="ko-KR" sz="1200" i="1" kern="100" smtClean="0">
                          <a:effectLst/>
                          <a:latin typeface="Cambria Math" panose="02040503050406030204" pitchFamily="18" charset="0"/>
                          <a:ea typeface="맑은 고딕" panose="020B0503020000020004" pitchFamily="50" charset="-127"/>
                          <a:cs typeface="Times New Roman" panose="02020603050405020304" pitchFamily="18" charset="0"/>
                        </a:rPr>
                        <m:t>𝑟h𝑠</m:t>
                      </m:r>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𝑠</m:t>
                          </m:r>
                        </m:e>
                      </m:d>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m:t>
                      </m:r>
                      <m:d>
                        <m:dPr>
                          <m:begChr m:val="{"/>
                          <m:endChr m:val=""/>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m>
                                <m:mPr>
                                  <m:mcs>
                                    <m:mc>
                                      <m:mcPr>
                                        <m:count m:val="2"/>
                                        <m:mcJc m:val="center"/>
                                      </m:mcPr>
                                    </m:mc>
                                  </m:mcs>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0                                                  </m:t>
                                    </m:r>
                                  </m:e>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      </m:t>
                                    </m:r>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𝑖𝑓</m:t>
                                    </m:r>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 </m:t>
                                    </m:r>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𝑠</m:t>
                                    </m:r>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𝑠</m:t>
                                        </m:r>
                                      </m:e>
                                      <m:sub>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𝑔𝑜𝑎𝑙</m:t>
                                        </m:r>
                                      </m:sub>
                                    </m:sSub>
                                  </m:e>
                                </m:mr>
                              </m:m>
                            </m:e>
                            <m:e>
                              <m:m>
                                <m:mPr>
                                  <m:mcs>
                                    <m:mc>
                                      <m:mcPr>
                                        <m:count m:val="2"/>
                                        <m:mcJc m:val="center"/>
                                      </m:mcPr>
                                    </m:mc>
                                  </m:mcs>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𝑚𝑖</m:t>
                                    </m:r>
                                    <m:sSub>
                                      <m:sSub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𝑛</m:t>
                                        </m:r>
                                      </m:e>
                                      <m:sub>
                                        <m:sSup>
                                          <m:sSup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𝑠</m:t>
                                            </m:r>
                                          </m:e>
                                          <m:sup>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m:t>
                                            </m:r>
                                          </m:sup>
                                        </m:sSup>
                                        <m:r>
                                          <a:rPr lang="ko-KR" altLang="ko-KR" sz="1200" kern="100">
                                            <a:effectLst/>
                                            <a:latin typeface="Cambria Math" panose="02040503050406030204" pitchFamily="18" charset="0"/>
                                            <a:ea typeface="맑은 고딕" panose="020B0503020000020004" pitchFamily="50" charset="-127"/>
                                            <a:cs typeface="Times New Roman" panose="02020603050405020304" pitchFamily="18" charset="0"/>
                                          </a:rPr>
                                          <m:t>∈</m:t>
                                        </m:r>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𝑆𝑢𝑐𝑐</m:t>
                                        </m:r>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𝑠</m:t>
                                            </m:r>
                                          </m:e>
                                        </m:d>
                                      </m:sub>
                                    </m:sSub>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m:t>
                                    </m:r>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𝑐</m:t>
                                    </m:r>
                                    <m:d>
                                      <m:dPr>
                                        <m:ctrlP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ctrlPr>
                                      </m:d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𝑠</m:t>
                                        </m:r>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m:t>
                                        </m:r>
                                        <m:sSup>
                                          <m:sSupPr>
                                            <m:ctrlP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ctrlPr>
                                          </m:sSup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𝑠</m:t>
                                            </m:r>
                                          </m:e>
                                          <m:sup>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m:t>
                                            </m:r>
                                          </m:sup>
                                        </m:sSup>
                                      </m:e>
                                    </m:d>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 </m:t>
                                    </m:r>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𝑔</m:t>
                                    </m:r>
                                    <m:d>
                                      <m:dPr>
                                        <m:ctrlP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ctrlPr>
                                      </m:dPr>
                                      <m:e>
                                        <m:sSup>
                                          <m:sSupPr>
                                            <m:ctrlP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ctrlPr>
                                          </m:sSup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𝑠</m:t>
                                            </m:r>
                                          </m:e>
                                          <m:sup>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m:t>
                                            </m:r>
                                          </m:sup>
                                        </m:sSup>
                                      </m:e>
                                    </m:d>
                                    <m:r>
                                      <a:rPr lang="en-US" altLang="ko-KR" sz="1200" b="0" i="1" kern="100" smtClean="0">
                                        <a:effectLst/>
                                        <a:latin typeface="Cambria Math" panose="02040503050406030204" pitchFamily="18" charset="0"/>
                                        <a:ea typeface="맑은 고딕" panose="020B0503020000020004" pitchFamily="50" charset="-127"/>
                                        <a:cs typeface="Times New Roman" panose="02020603050405020304" pitchFamily="18" charset="0"/>
                                      </a:rPr>
                                      <m:t>)</m:t>
                                    </m:r>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      </m:t>
                                    </m:r>
                                  </m:e>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𝑜𝑡h𝑒𝑟𝑤𝑖𝑠𝑒</m:t>
                                    </m:r>
                                  </m:e>
                                </m:mr>
                              </m:m>
                            </m:e>
                          </m:eqArr>
                        </m:e>
                      </m:d>
                    </m:oMath>
                  </m:oMathPara>
                </a14:m>
                <a:endParaRPr lang="ko-KR" altLang="ko-KR" sz="1200" kern="100" dirty="0">
                  <a:effectLst/>
                  <a:latin typeface="Pretendard" panose="02000503000000020004" pitchFamily="2" charset="-127"/>
                  <a:ea typeface="Pretendard" panose="02000503000000020004" pitchFamily="2" charset="-127"/>
                  <a:cs typeface="Pretendard" panose="02000503000000020004" pitchFamily="2" charset="-127"/>
                </a:endParaRPr>
              </a:p>
            </p:txBody>
          </p:sp>
        </mc:Choice>
        <mc:Fallback xmlns="">
          <p:sp>
            <p:nvSpPr>
              <p:cNvPr id="6" name="TextBox 5">
                <a:extLst>
                  <a:ext uri="{FF2B5EF4-FFF2-40B4-BE49-F238E27FC236}">
                    <a16:creationId xmlns:a16="http://schemas.microsoft.com/office/drawing/2014/main" id="{30F50C2B-B75F-C548-8CD0-709765B9A0DA}"/>
                  </a:ext>
                </a:extLst>
              </p:cNvPr>
              <p:cNvSpPr txBox="1">
                <a:spLocks noRot="1" noChangeAspect="1" noMove="1" noResize="1" noEditPoints="1" noAdjustHandles="1" noChangeArrowheads="1" noChangeShapeType="1" noTextEdit="1"/>
              </p:cNvSpPr>
              <p:nvPr/>
            </p:nvSpPr>
            <p:spPr>
              <a:xfrm>
                <a:off x="556953" y="4249210"/>
                <a:ext cx="4666771" cy="67460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7160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2E3EF-6C9A-2F3B-22D4-C687BD04BB0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1FDA36E-CBEC-B65B-F46D-03EFEBBD8D96}"/>
              </a:ext>
            </a:extLst>
          </p:cNvPr>
          <p:cNvSpPr>
            <a:spLocks noGrp="1"/>
          </p:cNvSpPr>
          <p:nvPr>
            <p:ph type="title"/>
          </p:nvPr>
        </p:nvSpPr>
        <p:spPr/>
        <p:txBody>
          <a:bodyPr/>
          <a:lstStyle/>
          <a:p>
            <a:r>
              <a:rPr lang="en-US" altLang="ko-KR" sz="1800"/>
              <a:t>[2]</a:t>
            </a:r>
            <a:r>
              <a:rPr lang="en-US" altLang="ko-KR" sz="180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sz="1800"/>
              <a:t>D* lite algorithm : Definition</a:t>
            </a:r>
            <a:endParaRPr lang="ko-KR" altLang="en-US" sz="1800" dirty="0"/>
          </a:p>
        </p:txBody>
      </p:sp>
      <mc:AlternateContent xmlns:mc="http://schemas.openxmlformats.org/markup-compatibility/2006" xmlns:a14="http://schemas.microsoft.com/office/drawing/2010/main">
        <mc:Choice Requires="a14">
          <p:sp>
            <p:nvSpPr>
              <p:cNvPr id="10" name="내용 개체 틀 2">
                <a:extLst>
                  <a:ext uri="{FF2B5EF4-FFF2-40B4-BE49-F238E27FC236}">
                    <a16:creationId xmlns:a16="http://schemas.microsoft.com/office/drawing/2014/main" id="{40D812F8-A4E9-9BA3-4C8F-C03B9C328E61}"/>
                  </a:ext>
                </a:extLst>
              </p:cNvPr>
              <p:cNvSpPr>
                <a:spLocks noGrp="1"/>
              </p:cNvSpPr>
              <p:nvPr>
                <p:ph idx="1"/>
              </p:nvPr>
            </p:nvSpPr>
            <p:spPr>
              <a:xfrm>
                <a:off x="556953" y="915324"/>
                <a:ext cx="8175567" cy="5219699"/>
              </a:xfrm>
            </p:spPr>
            <p:txBody>
              <a:bodyPr/>
              <a:lstStyle/>
              <a:p>
                <a:r>
                  <a:rPr lang="en-US" altLang="ko-KR" dirty="0"/>
                  <a:t>What is </a:t>
                </a:r>
                <a:r>
                  <a:rPr lang="en-US" altLang="ko-KR"/>
                  <a:t>the D*lite algorithm</a:t>
                </a:r>
                <a:r>
                  <a:rPr lang="en-US" altLang="ko-KR" dirty="0"/>
                  <a:t>?</a:t>
                </a:r>
              </a:p>
              <a:p>
                <a:pPr lvl="1">
                  <a:lnSpc>
                    <a:spcPct val="150000"/>
                  </a:lnSpc>
                </a:pPr>
                <a14:m>
                  <m:oMath xmlns:m="http://schemas.openxmlformats.org/officeDocument/2006/math">
                    <m:r>
                      <a:rPr lang="en-US" altLang="ko-KR" i="1">
                        <a:latin typeface="Cambria Math" panose="02040503050406030204" pitchFamily="18" charset="0"/>
                      </a:rPr>
                      <m:t>𝐶𝑜𝑛𝑠𝑖𝑠𝑡𝑒𝑛𝑐𝑦</m:t>
                    </m:r>
                  </m:oMath>
                </a14:m>
                <a:endParaRPr lang="en-US" altLang="ko-KR"/>
              </a:p>
              <a:p>
                <a:pPr lvl="2">
                  <a:lnSpc>
                    <a:spcPct val="150000"/>
                  </a:lnSpc>
                </a:pPr>
                <a14:m>
                  <m:oMath xmlns:m="http://schemas.openxmlformats.org/officeDocument/2006/math">
                    <m:r>
                      <a:rPr lang="en-US" altLang="ko-KR" i="1" kern="100" smtClean="0">
                        <a:latin typeface="Cambria Math" panose="02040503050406030204" pitchFamily="18" charset="0"/>
                      </a:rPr>
                      <m:t>𝑔</m:t>
                    </m:r>
                    <m:d>
                      <m:dPr>
                        <m:ctrlPr>
                          <a:rPr lang="en-US" altLang="ko-KR" i="1" kern="100" smtClean="0">
                            <a:latin typeface="Cambria Math" panose="02040503050406030204" pitchFamily="18" charset="0"/>
                          </a:rPr>
                        </m:ctrlPr>
                      </m:dPr>
                      <m:e>
                        <m:r>
                          <a:rPr lang="en-US" altLang="ko-KR" i="1" kern="100" smtClean="0">
                            <a:latin typeface="Cambria Math" panose="02040503050406030204" pitchFamily="18" charset="0"/>
                          </a:rPr>
                          <m:t>𝑠</m:t>
                        </m:r>
                      </m:e>
                    </m:d>
                    <m:r>
                      <a:rPr lang="en-US" altLang="ko-KR" i="0" kern="100" smtClean="0">
                        <a:latin typeface="Cambria Math" panose="02040503050406030204" pitchFamily="18" charset="0"/>
                      </a:rPr>
                      <m:t>=</m:t>
                    </m:r>
                    <m:r>
                      <a:rPr lang="en-US" altLang="ko-KR" i="1" kern="100" smtClean="0">
                        <a:latin typeface="Cambria Math" panose="02040503050406030204" pitchFamily="18" charset="0"/>
                      </a:rPr>
                      <m:t>𝑟h𝑠</m:t>
                    </m:r>
                    <m:d>
                      <m:dPr>
                        <m:ctrlPr>
                          <a:rPr lang="en-US" altLang="ko-KR" i="1" kern="100" smtClean="0">
                            <a:latin typeface="Cambria Math" panose="02040503050406030204" pitchFamily="18" charset="0"/>
                          </a:rPr>
                        </m:ctrlPr>
                      </m:dPr>
                      <m:e>
                        <m:r>
                          <a:rPr lang="en-US" altLang="ko-KR" i="1" kern="100" smtClean="0">
                            <a:latin typeface="Cambria Math" panose="02040503050406030204" pitchFamily="18" charset="0"/>
                          </a:rPr>
                          <m:t>𝑠</m:t>
                        </m:r>
                      </m:e>
                    </m:d>
                  </m:oMath>
                </a14:m>
                <a:r>
                  <a:rPr lang="en-US" altLang="ko-KR" kern="100"/>
                  <a:t> : Node ‘s’ is consistent.</a:t>
                </a:r>
              </a:p>
              <a:p>
                <a:pPr lvl="2">
                  <a:lnSpc>
                    <a:spcPct val="150000"/>
                  </a:lnSpc>
                </a:pPr>
                <a14:m>
                  <m:oMath xmlns:m="http://schemas.openxmlformats.org/officeDocument/2006/math">
                    <m:r>
                      <a:rPr lang="en-US" altLang="ko-KR" i="1" kern="100">
                        <a:latin typeface="Cambria Math" panose="02040503050406030204" pitchFamily="18" charset="0"/>
                      </a:rPr>
                      <m:t>𝑔</m:t>
                    </m:r>
                    <m:d>
                      <m:dPr>
                        <m:ctrlPr>
                          <a:rPr lang="en-US" altLang="ko-KR" i="1" kern="100">
                            <a:latin typeface="Cambria Math" panose="02040503050406030204" pitchFamily="18" charset="0"/>
                          </a:rPr>
                        </m:ctrlPr>
                      </m:dPr>
                      <m:e>
                        <m:r>
                          <a:rPr lang="en-US" altLang="ko-KR" i="1" kern="100">
                            <a:latin typeface="Cambria Math" panose="02040503050406030204" pitchFamily="18" charset="0"/>
                          </a:rPr>
                          <m:t>𝑠</m:t>
                        </m:r>
                      </m:e>
                    </m:d>
                    <m:r>
                      <a:rPr lang="en-US" altLang="ko-KR" i="1" kern="100" smtClean="0">
                        <a:latin typeface="Cambria Math" panose="02040503050406030204" pitchFamily="18" charset="0"/>
                        <a:ea typeface="Cambria Math" panose="02040503050406030204" pitchFamily="18" charset="0"/>
                      </a:rPr>
                      <m:t>≠</m:t>
                    </m:r>
                    <m:r>
                      <a:rPr lang="en-US" altLang="ko-KR" i="1" kern="100">
                        <a:latin typeface="Cambria Math" panose="02040503050406030204" pitchFamily="18" charset="0"/>
                      </a:rPr>
                      <m:t>𝑟h𝑠</m:t>
                    </m:r>
                    <m:d>
                      <m:dPr>
                        <m:ctrlPr>
                          <a:rPr lang="en-US" altLang="ko-KR" i="1" kern="100">
                            <a:latin typeface="Cambria Math" panose="02040503050406030204" pitchFamily="18" charset="0"/>
                          </a:rPr>
                        </m:ctrlPr>
                      </m:dPr>
                      <m:e>
                        <m:r>
                          <a:rPr lang="en-US" altLang="ko-KR" i="1" kern="100">
                            <a:latin typeface="Cambria Math" panose="02040503050406030204" pitchFamily="18" charset="0"/>
                          </a:rPr>
                          <m:t>𝑠</m:t>
                        </m:r>
                      </m:e>
                    </m:d>
                  </m:oMath>
                </a14:m>
                <a:r>
                  <a:rPr lang="en-US" altLang="ko-KR" kern="100"/>
                  <a:t> : Node ‘s’ is inconsistent.  -&gt; </a:t>
                </a:r>
                <a:r>
                  <a:rPr lang="en-US" altLang="ko-KR" kern="100">
                    <a:solidFill>
                      <a:srgbClr val="FF0000"/>
                    </a:solidFill>
                  </a:rPr>
                  <a:t>Update Target</a:t>
                </a:r>
              </a:p>
              <a:p>
                <a:pPr lvl="1">
                  <a:lnSpc>
                    <a:spcPct val="150000"/>
                  </a:lnSpc>
                </a:pPr>
                <a14:m>
                  <m:oMath xmlns:m="http://schemas.openxmlformats.org/officeDocument/2006/math">
                    <m:r>
                      <m:rPr>
                        <m:sty m:val="p"/>
                      </m:rP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P</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𝑟𝑖𝑜𝑟𝑖𝑡𝑦</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 </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𝐾𝑒𝑦</m:t>
                    </m:r>
                  </m:oMath>
                </a14:m>
                <a:endParaRPr lang="en-US" altLang="ko-KR" i="1"/>
              </a:p>
              <a:p>
                <a:pPr lvl="2">
                  <a:lnSpc>
                    <a:spcPct val="150000"/>
                  </a:lnSpc>
                </a:pPr>
                <a14:m>
                  <m:oMath xmlns:m="http://schemas.openxmlformats.org/officeDocument/2006/math">
                    <m:r>
                      <a:rPr lang="en-US" altLang="ko-KR" i="1" kern="100" smtClean="0">
                        <a:latin typeface="Cambria Math" panose="02040503050406030204" pitchFamily="18" charset="0"/>
                        <a:ea typeface="맑은 고딕" panose="020B0503020000020004" pitchFamily="50" charset="-127"/>
                        <a:cs typeface="Times New Roman" panose="02020603050405020304" pitchFamily="18" charset="0"/>
                      </a:rPr>
                      <m:t>𝐾𝑒𝑦</m:t>
                    </m:r>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ko-KR" kern="100">
                            <a:latin typeface="Cambria Math" panose="02040503050406030204" pitchFamily="18" charset="0"/>
                            <a:ea typeface="맑은 고딕" panose="020B0503020000020004" pitchFamily="50" charset="-127"/>
                            <a:cs typeface="Times New Roman" panose="02020603050405020304" pitchFamily="18" charset="0"/>
                          </a:rPr>
                          <m:t>s</m:t>
                        </m:r>
                      </m:e>
                    </m:d>
                    <m:r>
                      <a:rPr lang="en-US" altLang="ko-KR" kern="100">
                        <a:latin typeface="Cambria Math" panose="02040503050406030204" pitchFamily="18" charset="0"/>
                        <a:ea typeface="맑은 고딕" panose="020B0503020000020004" pitchFamily="50" charset="-127"/>
                        <a:cs typeface="Times New Roman" panose="02020603050405020304" pitchFamily="18" charset="0"/>
                      </a:rPr>
                      <m:t>=</m:t>
                    </m:r>
                    <m:d>
                      <m:dPr>
                        <m:begChr m:val="["/>
                        <m:endChr m:val="]"/>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𝑘</m:t>
                            </m:r>
                          </m:e>
                          <m: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1</m:t>
                            </m:r>
                          </m:sub>
                        </m:sSub>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ko-KR" kern="100">
                                <a:latin typeface="Cambria Math" panose="02040503050406030204" pitchFamily="18" charset="0"/>
                                <a:ea typeface="맑은 고딕" panose="020B0503020000020004" pitchFamily="50" charset="-127"/>
                                <a:cs typeface="Times New Roman" panose="02020603050405020304" pitchFamily="18" charset="0"/>
                              </a:rPr>
                              <m:t>s</m:t>
                            </m:r>
                          </m:e>
                        </m:d>
                        <m:r>
                          <a:rPr lang="en-US" altLang="ko-KR" kern="100">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𝑘</m:t>
                            </m:r>
                          </m:e>
                          <m: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2</m:t>
                            </m:r>
                          </m:sub>
                        </m:sSub>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ko-KR" kern="100">
                                <a:latin typeface="Cambria Math" panose="02040503050406030204" pitchFamily="18" charset="0"/>
                                <a:ea typeface="맑은 고딕" panose="020B0503020000020004" pitchFamily="50" charset="-127"/>
                                <a:cs typeface="Times New Roman" panose="02020603050405020304" pitchFamily="18" charset="0"/>
                              </a:rPr>
                              <m:t>s</m:t>
                            </m:r>
                          </m:e>
                        </m:d>
                      </m:e>
                    </m:d>
                  </m:oMath>
                </a14:m>
                <a:endParaRPr lang="en-US" altLang="ko-KR"/>
              </a:p>
              <a:p>
                <a:pPr lvl="2">
                  <a:lnSpc>
                    <a:spcPct val="150000"/>
                  </a:lnSpc>
                </a:pPr>
                <a:r>
                  <a:rPr lang="ko-KR" altLang="en-US"/>
                  <a:t>우선순위 큐 사용하여 </a:t>
                </a:r>
                <a:r>
                  <a:rPr lang="en-US" altLang="ko-KR"/>
                  <a:t>‘</a:t>
                </a:r>
                <a:r>
                  <a:rPr lang="ko-KR" altLang="en-US"/>
                  <a:t>비일관성</a:t>
                </a:r>
                <a:r>
                  <a:rPr lang="en-US" altLang="ko-KR"/>
                  <a:t>’ </a:t>
                </a:r>
                <a:r>
                  <a:rPr lang="ko-KR" altLang="en-US"/>
                  <a:t>노드 갱신 </a:t>
                </a:r>
                <a:r>
                  <a:rPr lang="en-US" altLang="ko-KR"/>
                  <a:t>-&gt; </a:t>
                </a:r>
                <a:r>
                  <a:rPr lang="ko-KR" altLang="en-US"/>
                  <a:t>일관성 </a:t>
                </a:r>
                <a:r>
                  <a:rPr lang="en-US" altLang="ko-KR"/>
                  <a:t>‘s’</a:t>
                </a:r>
                <a:r>
                  <a:rPr lang="ko-KR" altLang="en-US"/>
                  <a:t> 탐색</a:t>
                </a:r>
                <a:endParaRPr lang="en-US" altLang="ko-KR"/>
              </a:p>
              <a:p>
                <a:pPr lvl="2">
                  <a:lnSpc>
                    <a:spcPct val="150000"/>
                  </a:lnSpc>
                </a:pPr>
                <a:r>
                  <a:rPr lang="ko-KR" altLang="en-US"/>
                  <a:t>총 예상 경로 비용 </a:t>
                </a:r>
                <a:r>
                  <a:rPr lang="en-US" altLang="ko-KR"/>
                  <a:t>:</a:t>
                </a:r>
              </a:p>
              <a:p>
                <a:pPr lvl="2">
                  <a:lnSpc>
                    <a:spcPct val="150000"/>
                  </a:lnSpc>
                </a:pPr>
                <a:r>
                  <a:rPr lang="ko-KR" altLang="en-US"/>
                  <a:t>현재노드 </a:t>
                </a:r>
                <a:r>
                  <a:rPr lang="en-US" altLang="ko-KR"/>
                  <a:t>~</a:t>
                </a:r>
                <a:r>
                  <a:rPr lang="ko-KR" altLang="en-US"/>
                  <a:t> 목표노드 예상 비용 </a:t>
                </a:r>
                <a:r>
                  <a:rPr lang="en-US" altLang="ko-KR"/>
                  <a:t>:</a:t>
                </a:r>
              </a:p>
              <a:p>
                <a:pPr lvl="1">
                  <a:lnSpc>
                    <a:spcPct val="150000"/>
                  </a:lnSpc>
                </a:pPr>
                <a14:m>
                  <m:oMath xmlns:m="http://schemas.openxmlformats.org/officeDocument/2006/math">
                    <m:r>
                      <a:rPr lang="en-US" altLang="ko-KR" b="0" i="1" smtClean="0">
                        <a:latin typeface="Cambria Math" panose="02040503050406030204" pitchFamily="18" charset="0"/>
                      </a:rPr>
                      <m:t>𝐶𝑜𝑚𝑝𝑢𝑡𝑒𝑟𝑆h𝑜𝑟𝑡𝑒𝑠𝑡𝑝𝑎𝑡h</m:t>
                    </m:r>
                    <m:r>
                      <a:rPr lang="en-US" altLang="ko-KR" b="0" i="1" smtClean="0">
                        <a:latin typeface="Cambria Math" panose="02040503050406030204" pitchFamily="18" charset="0"/>
                      </a:rPr>
                      <m:t>()</m:t>
                    </m:r>
                  </m:oMath>
                </a14:m>
                <a:endParaRPr lang="en-US" altLang="ko-KR" b="0" i="1"/>
              </a:p>
              <a:p>
                <a:pPr lvl="2">
                  <a:lnSpc>
                    <a:spcPct val="150000"/>
                  </a:lnSpc>
                </a:pPr>
                <a14:m>
                  <m:oMath xmlns:m="http://schemas.openxmlformats.org/officeDocument/2006/math">
                    <m:r>
                      <m:rPr>
                        <m:sty m:val="p"/>
                      </m:rPr>
                      <a:rPr lang="en-US" altLang="ko-KR" sz="1300" b="0" i="1" kern="100" smtClean="0">
                        <a:latin typeface="Cambria Math" panose="02040503050406030204" pitchFamily="18" charset="0"/>
                        <a:ea typeface="맑은 고딕" panose="020B0503020000020004" pitchFamily="50" charset="-127"/>
                        <a:cs typeface="Times New Roman" panose="02020603050405020304" pitchFamily="18" charset="0"/>
                      </a:rPr>
                      <m:t>while</m:t>
                    </m:r>
                    <m:r>
                      <a:rPr lang="en-US" altLang="ko-KR" sz="1300" b="0" i="1" kern="100" smtClean="0">
                        <a:latin typeface="Cambria Math" panose="02040503050406030204" pitchFamily="18" charset="0"/>
                        <a:ea typeface="맑은 고딕" panose="020B0503020000020004" pitchFamily="50" charset="-127"/>
                        <a:cs typeface="Times New Roman" panose="02020603050405020304" pitchFamily="18" charset="0"/>
                      </a:rPr>
                      <m:t> </m:t>
                    </m:r>
                    <m:d>
                      <m:dPr>
                        <m:ctrlPr>
                          <a:rPr lang="en-US" altLang="ko-KR" sz="1300" b="0" i="1" kern="100" smtClean="0">
                            <a:latin typeface="Cambria Math" panose="02040503050406030204" pitchFamily="18" charset="0"/>
                          </a:rPr>
                        </m:ctrlPr>
                      </m:dPr>
                      <m:e>
                        <m:d>
                          <m:dPr>
                            <m:begChr m:val=""/>
                            <m:endChr m:val=""/>
                            <m:ctrlPr>
                              <a:rPr lang="en-US" altLang="ko-KR" sz="1300" b="0" i="1" kern="100" smtClean="0">
                                <a:latin typeface="Cambria Math" panose="02040503050406030204" pitchFamily="18" charset="0"/>
                              </a:rPr>
                            </m:ctrlPr>
                          </m:dPr>
                          <m:e>
                            <m:d>
                              <m:dPr>
                                <m:begChr m:val=""/>
                                <m:endChr m:val=""/>
                                <m:ctrlPr>
                                  <a:rPr lang="en-US" altLang="ko-KR" sz="1300" b="0" i="1" kern="100" smtClean="0">
                                    <a:latin typeface="Cambria Math" panose="02040503050406030204" pitchFamily="18" charset="0"/>
                                  </a:rPr>
                                </m:ctrlPr>
                              </m:dPr>
                              <m:e>
                                <m:d>
                                  <m:dPr>
                                    <m:begChr m:val=""/>
                                    <m:endChr m:val=""/>
                                    <m:ctrlPr>
                                      <a:rPr lang="en-US" altLang="ko-KR" sz="1300" b="0" i="1" kern="100" smtClean="0">
                                        <a:latin typeface="Cambria Math" panose="02040503050406030204" pitchFamily="18" charset="0"/>
                                      </a:rPr>
                                    </m:ctrlPr>
                                  </m:dPr>
                                  <m:e>
                                    <m:d>
                                      <m:dPr>
                                        <m:begChr m:val=""/>
                                        <m:endChr m:val=""/>
                                        <m:ctrlPr>
                                          <a:rPr lang="en-US" altLang="ko-KR" sz="1300" b="0" i="1" kern="100" smtClean="0">
                                            <a:latin typeface="Cambria Math" panose="02040503050406030204" pitchFamily="18" charset="0"/>
                                          </a:rPr>
                                        </m:ctrlPr>
                                      </m:dPr>
                                      <m:e>
                                        <m:limLow>
                                          <m:limLowPr>
                                            <m:ctrlPr>
                                              <a:rPr lang="en-US" altLang="ko-KR" sz="1300" b="0" i="1" kern="100" smtClean="0">
                                                <a:latin typeface="Cambria Math" panose="02040503050406030204" pitchFamily="18" charset="0"/>
                                              </a:rPr>
                                            </m:ctrlPr>
                                          </m:limLowPr>
                                          <m:e>
                                            <m:func>
                                              <m:funcPr>
                                                <m:ctrlPr>
                                                  <a:rPr lang="en-US" altLang="ko-KR" sz="1300" b="0" i="1" kern="100" smtClean="0">
                                                    <a:latin typeface="Cambria Math" panose="02040503050406030204" pitchFamily="18" charset="0"/>
                                                  </a:rPr>
                                                </m:ctrlPr>
                                              </m:funcPr>
                                              <m:fName>
                                                <m:r>
                                                  <m:rPr>
                                                    <m:sty m:val="p"/>
                                                  </m:rPr>
                                                  <a:rPr lang="en-US" altLang="ko-KR" sz="1300" b="0" i="1" kern="100" smtClean="0">
                                                    <a:latin typeface="Cambria Math" panose="02040503050406030204" pitchFamily="18" charset="0"/>
                                                  </a:rPr>
                                                  <m:t>min</m:t>
                                                </m:r>
                                              </m:fName>
                                              <m:e>
                                                <m:r>
                                                  <a:rPr lang="en-US" altLang="ko-KR" sz="1300" b="0" i="1" kern="100" smtClean="0">
                                                    <a:latin typeface="Cambria Math" panose="02040503050406030204" pitchFamily="18" charset="0"/>
                                                  </a:rPr>
                                                  <m:t> </m:t>
                                                </m:r>
                                              </m:e>
                                            </m:func>
                                          </m:e>
                                          <m:lim>
                                            <m:r>
                                              <a:rPr lang="en-US" altLang="ko-KR" sz="1300" b="0" i="1" kern="100" smtClean="0">
                                                <a:latin typeface="Cambria Math" panose="02040503050406030204" pitchFamily="18" charset="0"/>
                                              </a:rPr>
                                              <m:t>𝑢</m:t>
                                            </m:r>
                                            <m:r>
                                              <a:rPr lang="en-US" altLang="ko-KR" sz="1300" b="0" i="1" kern="100" smtClean="0">
                                                <a:latin typeface="Cambria Math" panose="02040503050406030204" pitchFamily="18" charset="0"/>
                                              </a:rPr>
                                              <m:t>∈</m:t>
                                            </m:r>
                                            <m:r>
                                              <a:rPr lang="en-US" altLang="ko-KR" sz="1300" b="0" i="1" kern="100" smtClean="0">
                                                <a:latin typeface="Cambria Math" panose="02040503050406030204" pitchFamily="18" charset="0"/>
                                              </a:rPr>
                                              <m:t>𝑈</m:t>
                                            </m:r>
                                          </m:lim>
                                        </m:limLow>
                                        <m:r>
                                          <a:rPr lang="en-US" altLang="ko-KR" sz="1300" b="0" i="1" kern="100" smtClean="0">
                                            <a:latin typeface="Cambria Math" panose="02040503050406030204" pitchFamily="18" charset="0"/>
                                          </a:rPr>
                                          <m:t>𝑘𝑒𝑦</m:t>
                                        </m:r>
                                        <m:r>
                                          <a:rPr lang="en-US" altLang="ko-KR" sz="1300" b="0" i="1" kern="100" smtClean="0">
                                            <a:latin typeface="Cambria Math" panose="02040503050406030204" pitchFamily="18" charset="0"/>
                                          </a:rPr>
                                          <m:t>(</m:t>
                                        </m:r>
                                      </m:e>
                                    </m:d>
                                    <m:r>
                                      <a:rPr lang="en-US" altLang="ko-KR" sz="1300" b="0" i="1" kern="100" smtClean="0">
                                        <a:latin typeface="Cambria Math" panose="02040503050406030204" pitchFamily="18" charset="0"/>
                                      </a:rPr>
                                      <m:t>𝑢</m:t>
                                    </m:r>
                                    <m:r>
                                      <a:rPr lang="en-US" altLang="ko-KR" sz="1300" b="0" i="1" kern="100" smtClean="0">
                                        <a:latin typeface="Cambria Math" panose="02040503050406030204" pitchFamily="18" charset="0"/>
                                      </a:rPr>
                                      <m:t>)</m:t>
                                    </m:r>
                                  </m:e>
                                </m:d>
                                <m:r>
                                  <a:rPr lang="en-US" altLang="ko-KR" sz="1300" b="0" i="1" kern="100" smtClean="0">
                                    <a:latin typeface="Cambria Math" panose="02040503050406030204" pitchFamily="18" charset="0"/>
                                  </a:rPr>
                                  <m:t>&lt;</m:t>
                                </m:r>
                                <m:r>
                                  <a:rPr lang="en-US" altLang="ko-KR" sz="1300" b="0" i="1" kern="100" smtClean="0">
                                    <a:latin typeface="Cambria Math" panose="02040503050406030204" pitchFamily="18" charset="0"/>
                                  </a:rPr>
                                  <m:t>𝑘𝑒𝑦</m:t>
                                </m:r>
                                <m:r>
                                  <a:rPr lang="en-US" altLang="ko-KR" sz="1300" b="0" i="1" kern="100" smtClean="0">
                                    <a:latin typeface="Cambria Math" panose="02040503050406030204" pitchFamily="18" charset="0"/>
                                  </a:rPr>
                                  <m:t>(</m:t>
                                </m:r>
                              </m:e>
                            </m:d>
                            <m:sSub>
                              <m:sSubPr>
                                <m:ctrlPr>
                                  <a:rPr lang="en-US" altLang="ko-KR" sz="1300" b="0" i="1" kern="100" smtClean="0">
                                    <a:latin typeface="Cambria Math" panose="02040503050406030204" pitchFamily="18" charset="0"/>
                                  </a:rPr>
                                </m:ctrlPr>
                              </m:sSubPr>
                              <m:e>
                                <m:r>
                                  <a:rPr lang="en-US" altLang="ko-KR" sz="1300" b="0" i="1" kern="100" smtClean="0">
                                    <a:latin typeface="Cambria Math" panose="02040503050406030204" pitchFamily="18" charset="0"/>
                                  </a:rPr>
                                  <m:t>𝑠</m:t>
                                </m:r>
                              </m:e>
                              <m:sub>
                                <m:r>
                                  <a:rPr lang="en-US" altLang="ko-KR" sz="1300" b="0" i="1" kern="100" smtClean="0">
                                    <a:latin typeface="Cambria Math" panose="02040503050406030204" pitchFamily="18" charset="0"/>
                                  </a:rPr>
                                  <m:t>𝑠𝑡𝑎𝑟𝑡</m:t>
                                </m:r>
                              </m:sub>
                            </m:sSub>
                            <m:r>
                              <a:rPr lang="en-US" altLang="ko-KR" sz="1300" b="0" i="1" kern="100" smtClean="0">
                                <a:latin typeface="Cambria Math" panose="02040503050406030204" pitchFamily="18" charset="0"/>
                              </a:rPr>
                              <m:t>)</m:t>
                            </m:r>
                          </m:e>
                        </m:d>
                      </m:e>
                    </m:d>
                    <m:r>
                      <a:rPr lang="en-US" altLang="ko-KR" sz="1300" b="0" i="1" kern="100" smtClean="0">
                        <a:latin typeface="Cambria Math" panose="02040503050406030204" pitchFamily="18" charset="0"/>
                        <a:ea typeface="맑은 고딕" panose="020B0503020000020004" pitchFamily="50" charset="-127"/>
                        <a:cs typeface="Times New Roman" panose="02020603050405020304" pitchFamily="18" charset="0"/>
                      </a:rPr>
                      <m:t>  </m:t>
                    </m:r>
                    <m:r>
                      <a:rPr lang="en-US" altLang="ko-KR" sz="1300" b="0" i="1" kern="100" smtClean="0">
                        <a:latin typeface="Cambria Math" panose="02040503050406030204" pitchFamily="18" charset="0"/>
                        <a:ea typeface="맑은 고딕" panose="020B0503020000020004" pitchFamily="50" charset="-127"/>
                        <a:cs typeface="Times New Roman" panose="02020603050405020304" pitchFamily="18" charset="0"/>
                      </a:rPr>
                      <m:t>𝑜𝑟</m:t>
                    </m:r>
                    <m:r>
                      <a:rPr lang="en-US" altLang="ko-KR" sz="1300" b="0" i="1" kern="100" smtClean="0">
                        <a:latin typeface="Cambria Math" panose="02040503050406030204" pitchFamily="18" charset="0"/>
                        <a:ea typeface="맑은 고딕" panose="020B0503020000020004" pitchFamily="50" charset="-127"/>
                        <a:cs typeface="Times New Roman" panose="02020603050405020304" pitchFamily="18" charset="0"/>
                      </a:rPr>
                      <m:t>  </m:t>
                    </m:r>
                    <m:d>
                      <m:dPr>
                        <m:ctrlPr>
                          <a:rPr lang="en-US" altLang="ko-KR" sz="1300" b="0" i="1" kern="100" smtClean="0">
                            <a:latin typeface="Cambria Math" panose="02040503050406030204" pitchFamily="18" charset="0"/>
                          </a:rPr>
                        </m:ctrlPr>
                      </m:dPr>
                      <m:e>
                        <m:d>
                          <m:dPr>
                            <m:begChr m:val=""/>
                            <m:endChr m:val=""/>
                            <m:ctrlPr>
                              <a:rPr lang="en-US" altLang="ko-KR" sz="1300" b="0" i="1" kern="100" smtClean="0">
                                <a:latin typeface="Cambria Math" panose="02040503050406030204" pitchFamily="18" charset="0"/>
                              </a:rPr>
                            </m:ctrlPr>
                          </m:dPr>
                          <m:e>
                            <m:d>
                              <m:dPr>
                                <m:begChr m:val=""/>
                                <m:endChr m:val=""/>
                                <m:ctrlPr>
                                  <a:rPr lang="en-US" altLang="ko-KR" sz="1300" b="0" i="1" kern="100" smtClean="0">
                                    <a:latin typeface="Cambria Math" panose="02040503050406030204" pitchFamily="18" charset="0"/>
                                  </a:rPr>
                                </m:ctrlPr>
                              </m:dPr>
                              <m:e>
                                <m:d>
                                  <m:dPr>
                                    <m:begChr m:val=""/>
                                    <m:endChr m:val=""/>
                                    <m:ctrlPr>
                                      <a:rPr lang="en-US" altLang="ko-KR" sz="1300" b="0" i="1" kern="100" smtClean="0">
                                        <a:latin typeface="Cambria Math" panose="02040503050406030204" pitchFamily="18" charset="0"/>
                                      </a:rPr>
                                    </m:ctrlPr>
                                  </m:dPr>
                                  <m:e>
                                    <m:d>
                                      <m:dPr>
                                        <m:begChr m:val=""/>
                                        <m:endChr m:val=""/>
                                        <m:ctrlPr>
                                          <a:rPr lang="en-US" altLang="ko-KR" sz="1300" b="0" i="1" kern="100" smtClean="0">
                                            <a:latin typeface="Cambria Math" panose="02040503050406030204" pitchFamily="18" charset="0"/>
                                          </a:rPr>
                                        </m:ctrlPr>
                                      </m:dPr>
                                      <m:e>
                                        <m:r>
                                          <a:rPr lang="en-US" altLang="ko-KR" sz="1300" b="0" i="1" kern="100" smtClean="0">
                                            <a:latin typeface="Cambria Math" panose="02040503050406030204" pitchFamily="18" charset="0"/>
                                          </a:rPr>
                                          <m:t>𝑟h𝑠</m:t>
                                        </m:r>
                                        <m:r>
                                          <a:rPr lang="en-US" altLang="ko-KR" sz="1300" b="0" i="1" kern="100" smtClean="0">
                                            <a:latin typeface="Cambria Math" panose="02040503050406030204" pitchFamily="18" charset="0"/>
                                          </a:rPr>
                                          <m:t>(</m:t>
                                        </m:r>
                                      </m:e>
                                    </m:d>
                                    <m:sSub>
                                      <m:sSubPr>
                                        <m:ctrlPr>
                                          <a:rPr lang="en-US" altLang="ko-KR" sz="1300" b="0" i="1" kern="100" smtClean="0">
                                            <a:latin typeface="Cambria Math" panose="02040503050406030204" pitchFamily="18" charset="0"/>
                                          </a:rPr>
                                        </m:ctrlPr>
                                      </m:sSubPr>
                                      <m:e>
                                        <m:r>
                                          <a:rPr lang="en-US" altLang="ko-KR" sz="1300" b="0" i="1" kern="100" smtClean="0">
                                            <a:latin typeface="Cambria Math" panose="02040503050406030204" pitchFamily="18" charset="0"/>
                                          </a:rPr>
                                          <m:t>𝑠</m:t>
                                        </m:r>
                                      </m:e>
                                      <m:sub>
                                        <m:r>
                                          <a:rPr lang="en-US" altLang="ko-KR" sz="1300" b="0" i="1" kern="100" smtClean="0">
                                            <a:latin typeface="Cambria Math" panose="02040503050406030204" pitchFamily="18" charset="0"/>
                                          </a:rPr>
                                          <m:t>𝑠𝑡𝑎𝑟𝑡</m:t>
                                        </m:r>
                                      </m:sub>
                                    </m:sSub>
                                    <m:r>
                                      <a:rPr lang="en-US" altLang="ko-KR" sz="1300" b="0" i="1" kern="100" smtClean="0">
                                        <a:latin typeface="Cambria Math" panose="02040503050406030204" pitchFamily="18" charset="0"/>
                                      </a:rPr>
                                      <m:t>)</m:t>
                                    </m:r>
                                  </m:e>
                                </m:d>
                                <m:r>
                                  <a:rPr lang="en-US" altLang="ko-KR" sz="1300" b="0" i="1" kern="100" smtClean="0">
                                    <a:latin typeface="Cambria Math" panose="02040503050406030204" pitchFamily="18" charset="0"/>
                                  </a:rPr>
                                  <m:t>≠</m:t>
                                </m:r>
                                <m:r>
                                  <a:rPr lang="en-US" altLang="ko-KR" sz="1300" b="0" i="1" kern="100" smtClean="0">
                                    <a:latin typeface="Cambria Math" panose="02040503050406030204" pitchFamily="18" charset="0"/>
                                  </a:rPr>
                                  <m:t>𝑔</m:t>
                                </m:r>
                                <m:r>
                                  <a:rPr lang="en-US" altLang="ko-KR" sz="1300" b="0" i="1" kern="100" smtClean="0">
                                    <a:latin typeface="Cambria Math" panose="02040503050406030204" pitchFamily="18" charset="0"/>
                                  </a:rPr>
                                  <m:t>(</m:t>
                                </m:r>
                              </m:e>
                            </m:d>
                            <m:sSub>
                              <m:sSubPr>
                                <m:ctrlPr>
                                  <a:rPr lang="en-US" altLang="ko-KR" sz="1300" b="0" i="1" kern="100" smtClean="0">
                                    <a:latin typeface="Cambria Math" panose="02040503050406030204" pitchFamily="18" charset="0"/>
                                  </a:rPr>
                                </m:ctrlPr>
                              </m:sSubPr>
                              <m:e>
                                <m:r>
                                  <a:rPr lang="en-US" altLang="ko-KR" sz="1300" b="0" i="1" kern="100" smtClean="0">
                                    <a:latin typeface="Cambria Math" panose="02040503050406030204" pitchFamily="18" charset="0"/>
                                  </a:rPr>
                                  <m:t>𝑠</m:t>
                                </m:r>
                              </m:e>
                              <m:sub>
                                <m:r>
                                  <a:rPr lang="en-US" altLang="ko-KR" sz="1300" b="0" i="1" kern="100" smtClean="0">
                                    <a:latin typeface="Cambria Math" panose="02040503050406030204" pitchFamily="18" charset="0"/>
                                  </a:rPr>
                                  <m:t>𝑠𝑡𝑎𝑟𝑡</m:t>
                                </m:r>
                              </m:sub>
                            </m:sSub>
                            <m:r>
                              <a:rPr lang="en-US" altLang="ko-KR" sz="1300" b="0" i="1" kern="100" smtClean="0">
                                <a:latin typeface="Cambria Math" panose="02040503050406030204" pitchFamily="18" charset="0"/>
                              </a:rPr>
                              <m:t>)</m:t>
                            </m:r>
                          </m:e>
                        </m:d>
                      </m:e>
                    </m:d>
                  </m:oMath>
                </a14:m>
                <a:endParaRPr lang="en-US" altLang="ko-KR" sz="1300"/>
              </a:p>
            </p:txBody>
          </p:sp>
        </mc:Choice>
        <mc:Fallback xmlns="">
          <p:sp>
            <p:nvSpPr>
              <p:cNvPr id="10" name="내용 개체 틀 2">
                <a:extLst>
                  <a:ext uri="{FF2B5EF4-FFF2-40B4-BE49-F238E27FC236}">
                    <a16:creationId xmlns:a16="http://schemas.microsoft.com/office/drawing/2014/main" id="{40D812F8-A4E9-9BA3-4C8F-C03B9C328E61}"/>
                  </a:ext>
                </a:extLst>
              </p:cNvPr>
              <p:cNvSpPr>
                <a:spLocks noGrp="1" noRot="1" noChangeAspect="1" noMove="1" noResize="1" noEditPoints="1" noAdjustHandles="1" noChangeArrowheads="1" noChangeShapeType="1" noTextEdit="1"/>
              </p:cNvSpPr>
              <p:nvPr>
                <p:ph idx="1"/>
              </p:nvPr>
            </p:nvSpPr>
            <p:spPr>
              <a:xfrm>
                <a:off x="556953" y="915324"/>
                <a:ext cx="8175567" cy="5219699"/>
              </a:xfrm>
              <a:blipFill>
                <a:blip r:embed="rId3"/>
                <a:stretch>
                  <a:fillRect l="-447" t="-584"/>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BF0B28A3-BB5B-6A89-6B57-050AF6EBDA55}"/>
              </a:ext>
            </a:extLst>
          </p:cNvPr>
          <p:cNvSpPr txBox="1"/>
          <p:nvPr/>
        </p:nvSpPr>
        <p:spPr>
          <a:xfrm>
            <a:off x="2279666" y="3728991"/>
            <a:ext cx="131007" cy="276999"/>
          </a:xfrm>
          <a:prstGeom prst="rect">
            <a:avLst/>
          </a:prstGeom>
          <a:noFill/>
        </p:spPr>
        <p:txBody>
          <a:bodyPr wrap="none" rtlCol="0">
            <a:spAutoFit/>
          </a:bodyPr>
          <a:lstStyle/>
          <a:p>
            <a:pPr algn="l"/>
            <a:endParaRPr lang="ko-KR" altLang="en-US" sz="1200" spc="-40" dirty="0">
              <a:latin typeface="Pretendard" panose="02000503000000020004" pitchFamily="2" charset="-127"/>
              <a:ea typeface="Pretendard" panose="02000503000000020004" pitchFamily="2" charset="-127"/>
              <a:cs typeface="Pretendard" panose="02000503000000020004" pitchFamily="2"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18A99A-455D-6469-D97A-405A6C73A97D}"/>
                  </a:ext>
                </a:extLst>
              </p:cNvPr>
              <p:cNvSpPr txBox="1"/>
              <p:nvPr/>
            </p:nvSpPr>
            <p:spPr>
              <a:xfrm>
                <a:off x="2182467" y="3602610"/>
                <a:ext cx="3239678" cy="403380"/>
              </a:xfrm>
              <a:prstGeom prst="rect">
                <a:avLst/>
              </a:prstGeom>
              <a:noFill/>
            </p:spPr>
            <p:txBody>
              <a:bodyPr wrap="square">
                <a:spAutoFit/>
              </a:bodyPr>
              <a:lstStyle/>
              <a:p>
                <a:pPr latinLnBrk="1">
                  <a:spcAft>
                    <a:spcPts val="800"/>
                  </a:spcAft>
                  <a:buNone/>
                </a:pPr>
                <a14:m>
                  <m:oMathPara xmlns:m="http://schemas.openxmlformats.org/officeDocument/2006/math">
                    <m:oMathParaPr>
                      <m:jc m:val="centerGroup"/>
                    </m:oMathParaPr>
                    <m:oMath xmlns:m="http://schemas.openxmlformats.org/officeDocument/2006/math">
                      <m:sSub>
                        <m:sSubPr>
                          <m:ctrlPr>
                            <a:rPr lang="ko-KR" altLang="ko-KR" sz="12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𝑘</m:t>
                          </m:r>
                        </m:e>
                        <m:sub>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1</m:t>
                          </m:r>
                        </m:sub>
                      </m:sSub>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s</m:t>
                          </m:r>
                        </m:e>
                      </m:d>
                      <m: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m:t>
                      </m:r>
                      <m:func>
                        <m:func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𝑚𝑖𝑛</m:t>
                          </m:r>
                        </m:fName>
                        <m:e>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g</m:t>
                              </m:r>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s</m:t>
                                  </m:r>
                                </m:e>
                              </m:d>
                              <m: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m:t>
                              </m:r>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rhs</m:t>
                              </m:r>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s</m:t>
                                  </m:r>
                                </m:e>
                              </m:d>
                            </m:e>
                          </m:d>
                        </m:e>
                      </m:func>
                      <m: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m:t>
                      </m:r>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h</m:t>
                      </m:r>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s</m:t>
                              </m:r>
                            </m:e>
                            <m:sub>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start</m:t>
                              </m:r>
                            </m:sub>
                          </m:sSub>
                          <m: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m:t>
                          </m:r>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s</m:t>
                          </m:r>
                        </m:e>
                      </m:d>
                      <m: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𝑘</m:t>
                          </m:r>
                        </m:e>
                        <m:sub>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𝑚</m:t>
                          </m:r>
                        </m:sub>
                      </m:sSub>
                    </m:oMath>
                  </m:oMathPara>
                </a14:m>
                <a:endParaRPr lang="ko-KR" altLang="ko-KR" sz="1200" i="1" kern="100" dirty="0">
                  <a:effectLst/>
                  <a:latin typeface="Pretendard" panose="02000503000000020004" pitchFamily="2" charset="-127"/>
                  <a:ea typeface="Pretendard" panose="02000503000000020004" pitchFamily="2" charset="-127"/>
                  <a:cs typeface="Pretendard" panose="02000503000000020004" pitchFamily="2" charset="-127"/>
                </a:endParaRPr>
              </a:p>
            </p:txBody>
          </p:sp>
        </mc:Choice>
        <mc:Fallback xmlns="">
          <p:sp>
            <p:nvSpPr>
              <p:cNvPr id="14" name="TextBox 13">
                <a:extLst>
                  <a:ext uri="{FF2B5EF4-FFF2-40B4-BE49-F238E27FC236}">
                    <a16:creationId xmlns:a16="http://schemas.microsoft.com/office/drawing/2014/main" id="{B318A99A-455D-6469-D97A-405A6C73A97D}"/>
                  </a:ext>
                </a:extLst>
              </p:cNvPr>
              <p:cNvSpPr txBox="1">
                <a:spLocks noRot="1" noChangeAspect="1" noMove="1" noResize="1" noEditPoints="1" noAdjustHandles="1" noChangeArrowheads="1" noChangeShapeType="1" noTextEdit="1"/>
              </p:cNvSpPr>
              <p:nvPr/>
            </p:nvSpPr>
            <p:spPr>
              <a:xfrm>
                <a:off x="2182467" y="3602610"/>
                <a:ext cx="3239678" cy="40338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ED9CD5-3E11-DAA1-365D-21514BD22BDA}"/>
                  </a:ext>
                </a:extLst>
              </p:cNvPr>
              <p:cNvSpPr txBox="1"/>
              <p:nvPr/>
            </p:nvSpPr>
            <p:spPr>
              <a:xfrm>
                <a:off x="3042637" y="4005990"/>
                <a:ext cx="1994962" cy="403380"/>
              </a:xfrm>
              <a:prstGeom prst="rect">
                <a:avLst/>
              </a:prstGeom>
              <a:noFill/>
            </p:spPr>
            <p:txBody>
              <a:bodyPr wrap="square">
                <a:spAutoFit/>
              </a:bodyPr>
              <a:lstStyle/>
              <a:p>
                <a:pPr latinLnBrk="1">
                  <a:spcAft>
                    <a:spcPts val="800"/>
                  </a:spcAft>
                  <a:buNone/>
                </a:pPr>
                <a14:m>
                  <m:oMathPara xmlns:m="http://schemas.openxmlformats.org/officeDocument/2006/math">
                    <m:oMathParaPr>
                      <m:jc m:val="centerGroup"/>
                    </m:oMathParaPr>
                    <m:oMath xmlns:m="http://schemas.openxmlformats.org/officeDocument/2006/math">
                      <m:sSub>
                        <m:sSub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𝑘</m:t>
                          </m:r>
                        </m:e>
                        <m:sub>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2</m:t>
                          </m:r>
                        </m:sub>
                      </m:sSub>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s</m:t>
                          </m:r>
                        </m:e>
                      </m:d>
                      <m: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m:t>
                      </m:r>
                      <m:func>
                        <m:func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𝑚𝑖𝑛</m:t>
                          </m:r>
                        </m:fName>
                        <m:e>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g</m:t>
                              </m:r>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s</m:t>
                                  </m:r>
                                </m:e>
                              </m:d>
                              <m: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m:t>
                              </m:r>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rhs</m:t>
                              </m:r>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ko-KR" sz="1200" i="0" kern="100">
                                      <a:effectLst/>
                                      <a:latin typeface="Cambria Math" panose="02040503050406030204" pitchFamily="18" charset="0"/>
                                      <a:ea typeface="맑은 고딕" panose="020B0503020000020004" pitchFamily="50" charset="-127"/>
                                      <a:cs typeface="Times New Roman" panose="02020603050405020304" pitchFamily="18" charset="0"/>
                                    </a:rPr>
                                    <m:t>s</m:t>
                                  </m:r>
                                </m:e>
                              </m:d>
                            </m:e>
                          </m:d>
                        </m:e>
                      </m:func>
                    </m:oMath>
                  </m:oMathPara>
                </a14:m>
                <a:endParaRPr lang="ko-KR" altLang="ko-KR" sz="1200" kern="100" dirty="0">
                  <a:effectLst/>
                  <a:latin typeface="Pretendard" panose="02000503000000020004" pitchFamily="2" charset="-127"/>
                  <a:ea typeface="Pretendard" panose="02000503000000020004" pitchFamily="2" charset="-127"/>
                  <a:cs typeface="Pretendard" panose="02000503000000020004" pitchFamily="2" charset="-127"/>
                </a:endParaRPr>
              </a:p>
            </p:txBody>
          </p:sp>
        </mc:Choice>
        <mc:Fallback xmlns="">
          <p:sp>
            <p:nvSpPr>
              <p:cNvPr id="15" name="TextBox 14">
                <a:extLst>
                  <a:ext uri="{FF2B5EF4-FFF2-40B4-BE49-F238E27FC236}">
                    <a16:creationId xmlns:a16="http://schemas.microsoft.com/office/drawing/2014/main" id="{43ED9CD5-3E11-DAA1-365D-21514BD22BDA}"/>
                  </a:ext>
                </a:extLst>
              </p:cNvPr>
              <p:cNvSpPr txBox="1">
                <a:spLocks noRot="1" noChangeAspect="1" noMove="1" noResize="1" noEditPoints="1" noAdjustHandles="1" noChangeArrowheads="1" noChangeShapeType="1" noTextEdit="1"/>
              </p:cNvSpPr>
              <p:nvPr/>
            </p:nvSpPr>
            <p:spPr>
              <a:xfrm>
                <a:off x="3042637" y="4005990"/>
                <a:ext cx="1994962" cy="403380"/>
              </a:xfrm>
              <a:prstGeom prst="rect">
                <a:avLst/>
              </a:prstGeom>
              <a:blipFill>
                <a:blip r:embed="rId5"/>
                <a:stretch>
                  <a:fillRect/>
                </a:stretch>
              </a:blipFill>
            </p:spPr>
            <p:txBody>
              <a:bodyPr/>
              <a:lstStyle/>
              <a:p>
                <a:r>
                  <a:rPr lang="ko-KR" altLang="en-US">
                    <a:noFill/>
                  </a:rPr>
                  <a:t> </a:t>
                </a:r>
              </a:p>
            </p:txBody>
          </p:sp>
        </mc:Fallback>
      </mc:AlternateContent>
      <p:pic>
        <p:nvPicPr>
          <p:cNvPr id="3" name="그림 2">
            <a:extLst>
              <a:ext uri="{FF2B5EF4-FFF2-40B4-BE49-F238E27FC236}">
                <a16:creationId xmlns:a16="http://schemas.microsoft.com/office/drawing/2014/main" id="{9D9D9A69-9754-BA3B-F446-8809F6EAE105}"/>
              </a:ext>
            </a:extLst>
          </p:cNvPr>
          <p:cNvPicPr>
            <a:picLocks noChangeAspect="1"/>
          </p:cNvPicPr>
          <p:nvPr/>
        </p:nvPicPr>
        <p:blipFill>
          <a:blip r:embed="rId6"/>
          <a:stretch>
            <a:fillRect/>
          </a:stretch>
        </p:blipFill>
        <p:spPr>
          <a:xfrm>
            <a:off x="5609223" y="963949"/>
            <a:ext cx="2977824" cy="5171073"/>
          </a:xfrm>
          <a:prstGeom prst="rect">
            <a:avLst/>
          </a:prstGeom>
        </p:spPr>
      </p:pic>
    </p:spTree>
    <p:extLst>
      <p:ext uri="{BB962C8B-B14F-4D97-AF65-F5344CB8AC3E}">
        <p14:creationId xmlns:p14="http://schemas.microsoft.com/office/powerpoint/2010/main" val="2858296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93F2C-AF81-3A97-AFA9-CA168F9023C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933868F-1D4A-F1F2-3B75-208B8940D026}"/>
              </a:ext>
            </a:extLst>
          </p:cNvPr>
          <p:cNvSpPr>
            <a:spLocks noGrp="1"/>
          </p:cNvSpPr>
          <p:nvPr>
            <p:ph type="title"/>
          </p:nvPr>
        </p:nvSpPr>
        <p:spPr/>
        <p:txBody>
          <a:bodyPr/>
          <a:lstStyle/>
          <a:p>
            <a:r>
              <a:rPr lang="en-US" altLang="ko-KR" sz="1800"/>
              <a:t>[2]</a:t>
            </a:r>
            <a:r>
              <a:rPr lang="en-US" altLang="ko-KR" sz="180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sz="1800"/>
              <a:t>D* lite algorithm : pseudo-code / Diagram</a:t>
            </a:r>
            <a:endParaRPr lang="ko-KR" altLang="en-US" sz="1800" dirty="0"/>
          </a:p>
        </p:txBody>
      </p:sp>
      <p:sp>
        <p:nvSpPr>
          <p:cNvPr id="10" name="내용 개체 틀 2">
            <a:extLst>
              <a:ext uri="{FF2B5EF4-FFF2-40B4-BE49-F238E27FC236}">
                <a16:creationId xmlns:a16="http://schemas.microsoft.com/office/drawing/2014/main" id="{0DB7F932-F491-86AC-64E4-340EFCF59255}"/>
              </a:ext>
            </a:extLst>
          </p:cNvPr>
          <p:cNvSpPr>
            <a:spLocks noGrp="1"/>
          </p:cNvSpPr>
          <p:nvPr>
            <p:ph idx="1"/>
          </p:nvPr>
        </p:nvSpPr>
        <p:spPr>
          <a:xfrm>
            <a:off x="556953" y="915324"/>
            <a:ext cx="8175567" cy="5219699"/>
          </a:xfrm>
        </p:spPr>
        <p:txBody>
          <a:bodyPr/>
          <a:lstStyle/>
          <a:p>
            <a:r>
              <a:rPr lang="en-US" altLang="ko-KR"/>
              <a:t> pseudo-code</a:t>
            </a:r>
          </a:p>
          <a:p>
            <a:pPr lvl="1">
              <a:lnSpc>
                <a:spcPct val="150000"/>
              </a:lnSpc>
            </a:pPr>
            <a:r>
              <a:rPr lang="en-US" altLang="ko-KR"/>
              <a:t> </a:t>
            </a:r>
            <a:endParaRPr lang="en-US" altLang="ko-KR" dirty="0"/>
          </a:p>
        </p:txBody>
      </p:sp>
      <p:sp>
        <p:nvSpPr>
          <p:cNvPr id="7" name="TextBox 6">
            <a:extLst>
              <a:ext uri="{FF2B5EF4-FFF2-40B4-BE49-F238E27FC236}">
                <a16:creationId xmlns:a16="http://schemas.microsoft.com/office/drawing/2014/main" id="{15C53C94-A9C3-5850-8155-F4B7F93B1910}"/>
              </a:ext>
            </a:extLst>
          </p:cNvPr>
          <p:cNvSpPr txBox="1"/>
          <p:nvPr/>
        </p:nvSpPr>
        <p:spPr>
          <a:xfrm>
            <a:off x="952687" y="1349426"/>
            <a:ext cx="4572000" cy="4154984"/>
          </a:xfrm>
          <a:prstGeom prst="rect">
            <a:avLst/>
          </a:prstGeom>
          <a:noFill/>
          <a:ln>
            <a:solidFill>
              <a:schemeClr val="tx1"/>
            </a:solidFill>
          </a:ln>
        </p:spPr>
        <p:txBody>
          <a:bodyPr wrap="square">
            <a:spAutoFit/>
          </a:bodyPr>
          <a:lstStyle/>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function plan_dstar_lite(agents, map):</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next_pos = get_current_positions(all_agents)</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sorted_agents = sort_by_priority(agents)</a:t>
            </a:r>
          </a:p>
          <a:p>
            <a:pPr marL="0" indent="0">
              <a:buNone/>
            </a:pPr>
            <a:endParaRPr lang="en-US" altLang="ko-KR" sz="1200" b="1">
              <a:latin typeface="Pretendard" panose="02000503000000020004" pitchFamily="2" charset="-127"/>
              <a:ea typeface="Pretendard" panose="02000503000000020004" pitchFamily="2" charset="-127"/>
              <a:cs typeface="Pretendard" panose="02000503000000020004" pitchFamily="2" charset="-127"/>
            </a:endParaRP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for agent in sorted_agents:</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if agent.is_waiting(rotation or action) then</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continue</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ensure_pathfinder_exists(agent)</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temp_obstacles = </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get_higher_priority_moves(agent, next_pos) +</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get_lower_priority_positions(agent, agents)</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notify_obstacles(agent.pathfinder, temp_obstacles)</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path = repair_path(agent.pathfinder, map)</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desired_move = get_next_step(path)</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cleanup_notify_obstacles(agent.pathfinder, temp_obstacles)</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next_pos[agent.id] = apply_rotation(agent, desired_move)</a:t>
            </a:r>
          </a:p>
          <a:p>
            <a:pPr marL="0" indent="0">
              <a:buNone/>
            </a:pPr>
            <a:endParaRPr lang="en-US" altLang="ko-KR" sz="1200" b="1">
              <a:latin typeface="Pretendard" panose="02000503000000020004" pitchFamily="2" charset="-127"/>
              <a:ea typeface="Pretendard" panose="02000503000000020004" pitchFamily="2" charset="-127"/>
              <a:cs typeface="Pretendard" panose="02000503000000020004" pitchFamily="2" charset="-127"/>
            </a:endParaRP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resolve_final_conflicts(next_pos, sorted_agents)</a:t>
            </a:r>
          </a:p>
          <a:p>
            <a:pPr marL="0" indent="0">
              <a:buNone/>
            </a:pPr>
            <a:r>
              <a:rPr lang="en-US" altLang="ko-KR" sz="1200" b="1">
                <a:latin typeface="Pretendard" panose="02000503000000020004" pitchFamily="2" charset="-127"/>
                <a:ea typeface="Pretendard" panose="02000503000000020004" pitchFamily="2" charset="-127"/>
                <a:cs typeface="Pretendard" panose="02000503000000020004" pitchFamily="2" charset="-127"/>
              </a:rPr>
              <a:t> return next_pos</a:t>
            </a:r>
            <a:endParaRPr lang="en-US" altLang="ko-KR" sz="1200" b="1" dirty="0">
              <a:latin typeface="Pretendard" panose="02000503000000020004" pitchFamily="2" charset="-127"/>
              <a:ea typeface="Pretendard" panose="02000503000000020004" pitchFamily="2" charset="-127"/>
              <a:cs typeface="Pretendard" panose="02000503000000020004" pitchFamily="2" charset="-127"/>
            </a:endParaRPr>
          </a:p>
        </p:txBody>
      </p:sp>
      <p:pic>
        <p:nvPicPr>
          <p:cNvPr id="3" name="그림 2">
            <a:extLst>
              <a:ext uri="{FF2B5EF4-FFF2-40B4-BE49-F238E27FC236}">
                <a16:creationId xmlns:a16="http://schemas.microsoft.com/office/drawing/2014/main" id="{F899245A-FED5-E7FC-2CEF-870A9C34C93A}"/>
              </a:ext>
            </a:extLst>
          </p:cNvPr>
          <p:cNvPicPr>
            <a:picLocks noChangeAspect="1"/>
          </p:cNvPicPr>
          <p:nvPr/>
        </p:nvPicPr>
        <p:blipFill>
          <a:blip r:embed="rId2"/>
          <a:stretch>
            <a:fillRect/>
          </a:stretch>
        </p:blipFill>
        <p:spPr>
          <a:xfrm>
            <a:off x="5609223" y="963949"/>
            <a:ext cx="2977824" cy="5171073"/>
          </a:xfrm>
          <a:prstGeom prst="rect">
            <a:avLst/>
          </a:prstGeom>
        </p:spPr>
      </p:pic>
    </p:spTree>
    <p:extLst>
      <p:ext uri="{BB962C8B-B14F-4D97-AF65-F5344CB8AC3E}">
        <p14:creationId xmlns:p14="http://schemas.microsoft.com/office/powerpoint/2010/main" val="4293209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A57CF-D79F-DF22-CB4F-AB067BE5E1CA}"/>
            </a:ext>
          </a:extLst>
        </p:cNvPr>
        <p:cNvGrpSpPr/>
        <p:nvPr/>
      </p:nvGrpSpPr>
      <p:grpSpPr>
        <a:xfrm>
          <a:off x="0" y="0"/>
          <a:ext cx="0" cy="0"/>
          <a:chOff x="0" y="0"/>
          <a:chExt cx="0" cy="0"/>
        </a:xfrm>
      </p:grpSpPr>
      <p:pic>
        <p:nvPicPr>
          <p:cNvPr id="5" name="그림 4">
            <a:extLst>
              <a:ext uri="{FF2B5EF4-FFF2-40B4-BE49-F238E27FC236}">
                <a16:creationId xmlns:a16="http://schemas.microsoft.com/office/drawing/2014/main" id="{8AE4F307-DCB2-479B-4C5B-986EF828FB5C}"/>
              </a:ext>
            </a:extLst>
          </p:cNvPr>
          <p:cNvPicPr>
            <a:picLocks noChangeAspect="1"/>
          </p:cNvPicPr>
          <p:nvPr/>
        </p:nvPicPr>
        <p:blipFill>
          <a:blip r:embed="rId2"/>
          <a:stretch>
            <a:fillRect/>
          </a:stretch>
        </p:blipFill>
        <p:spPr>
          <a:xfrm>
            <a:off x="5662073" y="892087"/>
            <a:ext cx="2920470" cy="5219699"/>
          </a:xfrm>
          <a:prstGeom prst="rect">
            <a:avLst/>
          </a:prstGeom>
        </p:spPr>
      </p:pic>
      <p:sp>
        <p:nvSpPr>
          <p:cNvPr id="2" name="제목 1">
            <a:extLst>
              <a:ext uri="{FF2B5EF4-FFF2-40B4-BE49-F238E27FC236}">
                <a16:creationId xmlns:a16="http://schemas.microsoft.com/office/drawing/2014/main" id="{00121380-5C59-B9E0-F68C-B5768A2EDFDA}"/>
              </a:ext>
            </a:extLst>
          </p:cNvPr>
          <p:cNvSpPr>
            <a:spLocks noGrp="1"/>
          </p:cNvSpPr>
          <p:nvPr>
            <p:ph type="title"/>
          </p:nvPr>
        </p:nvSpPr>
        <p:spPr/>
        <p:txBody>
          <a:bodyPr/>
          <a:lstStyle/>
          <a:p>
            <a:r>
              <a:rPr lang="en-US" altLang="ko-KR" sz="1800"/>
              <a:t>[3]</a:t>
            </a:r>
            <a:r>
              <a:rPr lang="en-US" altLang="ko-KR" sz="180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sz="1800"/>
              <a:t>D* Lite + WHCA* + WFG/SCC + Partial CBS : WHCA*</a:t>
            </a:r>
            <a:endParaRPr lang="ko-KR" altLang="en-US" sz="1800" dirty="0"/>
          </a:p>
        </p:txBody>
      </p:sp>
      <p:sp>
        <p:nvSpPr>
          <p:cNvPr id="10" name="내용 개체 틀 2">
            <a:extLst>
              <a:ext uri="{FF2B5EF4-FFF2-40B4-BE49-F238E27FC236}">
                <a16:creationId xmlns:a16="http://schemas.microsoft.com/office/drawing/2014/main" id="{178BDDF7-BB66-61F1-76F9-6E485554E604}"/>
              </a:ext>
            </a:extLst>
          </p:cNvPr>
          <p:cNvSpPr>
            <a:spLocks noGrp="1"/>
          </p:cNvSpPr>
          <p:nvPr>
            <p:ph idx="1"/>
          </p:nvPr>
        </p:nvSpPr>
        <p:spPr>
          <a:xfrm>
            <a:off x="556953" y="915324"/>
            <a:ext cx="8175567" cy="5219699"/>
          </a:xfrm>
        </p:spPr>
        <p:txBody>
          <a:bodyPr/>
          <a:lstStyle/>
          <a:p>
            <a:r>
              <a:rPr lang="en-US" altLang="ko-KR" dirty="0"/>
              <a:t>What is </a:t>
            </a:r>
            <a:r>
              <a:rPr lang="en-US" altLang="ko-KR"/>
              <a:t>the WHCA* algorithm</a:t>
            </a:r>
            <a:r>
              <a:rPr lang="en-US" altLang="ko-KR" dirty="0"/>
              <a:t>?</a:t>
            </a:r>
          </a:p>
          <a:p>
            <a:pPr lvl="1">
              <a:lnSpc>
                <a:spcPct val="150000"/>
              </a:lnSpc>
            </a:pPr>
            <a:r>
              <a:rPr lang="en-US" altLang="ko-KR"/>
              <a:t>WHCA* [Windowed Hierarchical Cooperative A*]</a:t>
            </a:r>
          </a:p>
          <a:p>
            <a:pPr lvl="2">
              <a:lnSpc>
                <a:spcPct val="150000"/>
              </a:lnSpc>
            </a:pPr>
            <a:r>
              <a:rPr lang="ko-KR" altLang="en-US" kern="100"/>
              <a:t>우선순위</a:t>
            </a:r>
            <a:r>
              <a:rPr lang="en-US" altLang="ko-KR" kern="100"/>
              <a:t>, </a:t>
            </a:r>
            <a:r>
              <a:rPr lang="ko-KR" altLang="en-US" kern="100"/>
              <a:t>예약 테이블을 활용한 </a:t>
            </a:r>
            <a:r>
              <a:rPr lang="en-US" altLang="ko-KR" kern="100"/>
              <a:t>MAPF </a:t>
            </a:r>
            <a:r>
              <a:rPr lang="ko-KR" altLang="en-US" kern="100"/>
              <a:t>알고리즘</a:t>
            </a:r>
            <a:endParaRPr lang="en-US" altLang="ko-KR" kern="100">
              <a:solidFill>
                <a:srgbClr val="FF0000"/>
              </a:solidFill>
            </a:endParaRPr>
          </a:p>
          <a:p>
            <a:pPr lvl="1">
              <a:lnSpc>
                <a:spcPct val="150000"/>
              </a:lnSpc>
            </a:pPr>
            <a:r>
              <a:rPr lang="en-US" altLang="ko-KR"/>
              <a:t>Pathfinder Algorithm</a:t>
            </a:r>
          </a:p>
          <a:p>
            <a:pPr lvl="2">
              <a:lnSpc>
                <a:spcPct val="150000"/>
              </a:lnSpc>
            </a:pPr>
            <a:r>
              <a:rPr lang="en-US" altLang="ko-KR"/>
              <a:t>D* lite : Provides the Ideal route</a:t>
            </a:r>
          </a:p>
          <a:p>
            <a:pPr lvl="1">
              <a:lnSpc>
                <a:spcPct val="150000"/>
              </a:lnSpc>
            </a:pPr>
            <a:r>
              <a:rPr lang="en-US" altLang="ko-KR" kern="100"/>
              <a:t>W : Space-Time Reservation Table</a:t>
            </a:r>
            <a:endParaRPr lang="en-US" altLang="ko-KR"/>
          </a:p>
          <a:p>
            <a:pPr lvl="2">
              <a:lnSpc>
                <a:spcPct val="150000"/>
              </a:lnSpc>
            </a:pPr>
            <a:r>
              <a:rPr lang="en-US" altLang="ko-KR"/>
              <a:t>[time][x][y]</a:t>
            </a:r>
            <a:r>
              <a:rPr lang="ko-KR" altLang="en-US"/>
              <a:t>의 </a:t>
            </a:r>
            <a:r>
              <a:rPr lang="en-US" altLang="ko-KR"/>
              <a:t>3</a:t>
            </a:r>
            <a:r>
              <a:rPr lang="ko-KR" altLang="en-US"/>
              <a:t>차원 예약 테이블 </a:t>
            </a:r>
            <a:r>
              <a:rPr lang="en-US" altLang="ko-KR"/>
              <a:t>(0 &lt; time &lt; H) </a:t>
            </a:r>
          </a:p>
          <a:p>
            <a:pPr lvl="1">
              <a:lnSpc>
                <a:spcPct val="150000"/>
              </a:lnSpc>
            </a:pPr>
            <a:r>
              <a:rPr lang="en-US" altLang="ko-KR"/>
              <a:t> H [Hierachical]</a:t>
            </a:r>
          </a:p>
          <a:p>
            <a:pPr lvl="2">
              <a:lnSpc>
                <a:spcPct val="150000"/>
              </a:lnSpc>
            </a:pPr>
            <a:r>
              <a:rPr lang="ko-KR" altLang="en-US"/>
              <a:t>우선순위에 따른 순차적 경로 계획</a:t>
            </a:r>
            <a:endParaRPr lang="en-US" altLang="ko-KR"/>
          </a:p>
          <a:p>
            <a:pPr lvl="1">
              <a:lnSpc>
                <a:spcPct val="150000"/>
              </a:lnSpc>
            </a:pPr>
            <a:r>
              <a:rPr lang="en-US" altLang="ko-KR"/>
              <a:t> C [Cooperative]</a:t>
            </a:r>
          </a:p>
          <a:p>
            <a:pPr lvl="2">
              <a:lnSpc>
                <a:spcPct val="150000"/>
              </a:lnSpc>
            </a:pPr>
            <a:r>
              <a:rPr lang="ko-KR" altLang="en-US"/>
              <a:t>타 에이전트 예약 노드 </a:t>
            </a:r>
            <a:r>
              <a:rPr lang="en-US" altLang="ko-KR"/>
              <a:t>-&gt; </a:t>
            </a:r>
            <a:r>
              <a:rPr lang="ko-KR" altLang="en-US"/>
              <a:t>장애물</a:t>
            </a:r>
            <a:endParaRPr lang="en-US" altLang="ko-KR"/>
          </a:p>
          <a:p>
            <a:pPr lvl="1">
              <a:lnSpc>
                <a:spcPct val="150000"/>
              </a:lnSpc>
            </a:pPr>
            <a:r>
              <a:rPr lang="en-US" altLang="ko-KR"/>
              <a:t>Limitations</a:t>
            </a:r>
          </a:p>
          <a:p>
            <a:pPr lvl="2">
              <a:lnSpc>
                <a:spcPct val="150000"/>
              </a:lnSpc>
            </a:pPr>
            <a:r>
              <a:rPr lang="ko-KR" altLang="en-US"/>
              <a:t>우선순위 기반 알고리즘 </a:t>
            </a:r>
            <a:r>
              <a:rPr lang="en-US" altLang="ko-KR"/>
              <a:t>-&gt; ‘Risk of Deadlock’</a:t>
            </a:r>
          </a:p>
          <a:p>
            <a:pPr lvl="2">
              <a:lnSpc>
                <a:spcPct val="150000"/>
              </a:lnSpc>
            </a:pPr>
            <a:endParaRPr lang="en-US" altLang="ko-KR"/>
          </a:p>
          <a:p>
            <a:pPr lvl="2">
              <a:lnSpc>
                <a:spcPct val="150000"/>
              </a:lnSpc>
            </a:pPr>
            <a:endParaRPr lang="en-US" altLang="ko-KR"/>
          </a:p>
        </p:txBody>
      </p:sp>
      <p:sp>
        <p:nvSpPr>
          <p:cNvPr id="9" name="TextBox 8">
            <a:extLst>
              <a:ext uri="{FF2B5EF4-FFF2-40B4-BE49-F238E27FC236}">
                <a16:creationId xmlns:a16="http://schemas.microsoft.com/office/drawing/2014/main" id="{5690AA6A-5ABB-1898-12EE-18CDF706ECC5}"/>
              </a:ext>
            </a:extLst>
          </p:cNvPr>
          <p:cNvSpPr txBox="1"/>
          <p:nvPr/>
        </p:nvSpPr>
        <p:spPr>
          <a:xfrm>
            <a:off x="2279666" y="3728991"/>
            <a:ext cx="131007" cy="276999"/>
          </a:xfrm>
          <a:prstGeom prst="rect">
            <a:avLst/>
          </a:prstGeom>
          <a:noFill/>
        </p:spPr>
        <p:txBody>
          <a:bodyPr wrap="none" rtlCol="0">
            <a:spAutoFit/>
          </a:bodyPr>
          <a:lstStyle/>
          <a:p>
            <a:pPr algn="l"/>
            <a:endParaRPr lang="ko-KR" altLang="en-US" sz="1200" spc="-4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8" name="TextBox 17">
            <a:extLst>
              <a:ext uri="{FF2B5EF4-FFF2-40B4-BE49-F238E27FC236}">
                <a16:creationId xmlns:a16="http://schemas.microsoft.com/office/drawing/2014/main" id="{EA006BDA-D3FA-D664-15B9-BB9A7DA7BF2B}"/>
              </a:ext>
            </a:extLst>
          </p:cNvPr>
          <p:cNvSpPr txBox="1"/>
          <p:nvPr/>
        </p:nvSpPr>
        <p:spPr>
          <a:xfrm>
            <a:off x="4296507" y="3313584"/>
            <a:ext cx="1635370" cy="230832"/>
          </a:xfrm>
          <a:prstGeom prst="rect">
            <a:avLst/>
          </a:prstGeom>
          <a:noFill/>
        </p:spPr>
        <p:txBody>
          <a:bodyPr wrap="square">
            <a:spAutoFit/>
          </a:bodyPr>
          <a:lstStyle/>
          <a:p>
            <a:r>
              <a:rPr lang="en-US" altLang="ko-KR" sz="900">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*H = Horizon</a:t>
            </a:r>
            <a:endParaRPr lang="ko-KR" altLang="en-US" sz="900">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4" name="직사각형 3">
            <a:extLst>
              <a:ext uri="{FF2B5EF4-FFF2-40B4-BE49-F238E27FC236}">
                <a16:creationId xmlns:a16="http://schemas.microsoft.com/office/drawing/2014/main" id="{1AE05019-87E6-13F5-15C1-9A8CEE075E56}"/>
              </a:ext>
            </a:extLst>
          </p:cNvPr>
          <p:cNvSpPr/>
          <p:nvPr/>
        </p:nvSpPr>
        <p:spPr>
          <a:xfrm>
            <a:off x="5601589" y="1351331"/>
            <a:ext cx="2985458" cy="120718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573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2959F0-1039-4BE7-96CC-EF7C574FE04F}"/>
              </a:ext>
            </a:extLst>
          </p:cNvPr>
          <p:cNvSpPr>
            <a:spLocks noGrp="1"/>
          </p:cNvSpPr>
          <p:nvPr>
            <p:ph type="title"/>
          </p:nvPr>
        </p:nvSpPr>
        <p:spPr/>
        <p:txBody>
          <a:bodyPr/>
          <a:lstStyle/>
          <a:p>
            <a:pPr algn="l"/>
            <a:r>
              <a:rPr lang="en-US" altLang="ko-KR" b="1"/>
              <a:t>Development of an AGV Algorithm for Parking Lot</a:t>
            </a:r>
            <a:endParaRPr lang="ko-KR" altLang="en-US" dirty="0"/>
          </a:p>
        </p:txBody>
      </p:sp>
      <p:sp>
        <p:nvSpPr>
          <p:cNvPr id="3" name="내용 개체 틀 2">
            <a:extLst>
              <a:ext uri="{FF2B5EF4-FFF2-40B4-BE49-F238E27FC236}">
                <a16:creationId xmlns:a16="http://schemas.microsoft.com/office/drawing/2014/main" id="{50119FCE-FA69-42E9-ADFB-66EB21EF1EC0}"/>
              </a:ext>
            </a:extLst>
          </p:cNvPr>
          <p:cNvSpPr>
            <a:spLocks noGrp="1"/>
          </p:cNvSpPr>
          <p:nvPr>
            <p:ph idx="1"/>
          </p:nvPr>
        </p:nvSpPr>
        <p:spPr>
          <a:xfrm>
            <a:off x="801115" y="2300287"/>
            <a:ext cx="7252812" cy="3843760"/>
          </a:xfrm>
        </p:spPr>
        <p:txBody>
          <a:bodyPr/>
          <a:lstStyle/>
          <a:p>
            <a:pPr marL="0" indent="0">
              <a:lnSpc>
                <a:spcPct val="100000"/>
              </a:lnSpc>
              <a:buNone/>
            </a:pPr>
            <a:r>
              <a:rPr lang="en-US" altLang="ko-KR" sz="1600" dirty="0"/>
              <a:t>1. </a:t>
            </a:r>
            <a:r>
              <a:rPr lang="ko-KR" altLang="en-US" sz="1600" dirty="0"/>
              <a:t>서론</a:t>
            </a:r>
            <a:endParaRPr lang="en-US" altLang="ko-KR" sz="1600" dirty="0"/>
          </a:p>
          <a:p>
            <a:pPr marL="0" indent="0">
              <a:lnSpc>
                <a:spcPct val="100000"/>
              </a:lnSpc>
              <a:buNone/>
            </a:pPr>
            <a:r>
              <a:rPr lang="en-US" altLang="ko-KR" sz="1600" dirty="0"/>
              <a:t>2</a:t>
            </a:r>
            <a:r>
              <a:rPr lang="en-US" altLang="ko-KR" sz="1600"/>
              <a:t>. </a:t>
            </a:r>
            <a:r>
              <a:rPr lang="ko-KR" altLang="en-US" sz="1600"/>
              <a:t>알고리즘</a:t>
            </a:r>
            <a:endParaRPr lang="en-US" altLang="ko-KR" sz="1600"/>
          </a:p>
          <a:p>
            <a:pPr marL="0" indent="0">
              <a:lnSpc>
                <a:spcPct val="100000"/>
              </a:lnSpc>
              <a:buNone/>
            </a:pPr>
            <a:r>
              <a:rPr lang="en-US" altLang="ko-KR" sz="1600"/>
              <a:t>    [0] Priority System</a:t>
            </a:r>
          </a:p>
          <a:p>
            <a:pPr marL="0" indent="0">
              <a:lnSpc>
                <a:spcPct val="100000"/>
              </a:lnSpc>
              <a:buNone/>
            </a:pPr>
            <a:r>
              <a:rPr lang="en-US" altLang="ko-KR" sz="1600"/>
              <a:t>    [1] A*</a:t>
            </a:r>
          </a:p>
          <a:p>
            <a:pPr marL="0" indent="0">
              <a:lnSpc>
                <a:spcPct val="100000"/>
              </a:lnSpc>
              <a:buNone/>
            </a:pPr>
            <a:r>
              <a:rPr lang="en-US" altLang="ko-KR" sz="1600"/>
              <a:t>    [2]</a:t>
            </a:r>
            <a:r>
              <a:rPr lang="ko-KR" altLang="en-US" sz="1600"/>
              <a:t> </a:t>
            </a:r>
            <a:r>
              <a:rPr lang="en-US" altLang="ko-KR" sz="1600"/>
              <a:t>D* Lite</a:t>
            </a:r>
          </a:p>
          <a:p>
            <a:pPr marL="0" indent="0">
              <a:lnSpc>
                <a:spcPct val="100000"/>
              </a:lnSpc>
              <a:buNone/>
            </a:pPr>
            <a:r>
              <a:rPr lang="en-US" altLang="ko-KR" sz="1600"/>
              <a:t>    [3] WHCA* + WFG / SCC +CBS</a:t>
            </a:r>
            <a:endParaRPr lang="en-US" altLang="ko-KR" sz="1600" dirty="0"/>
          </a:p>
          <a:p>
            <a:pPr marL="0" indent="0">
              <a:lnSpc>
                <a:spcPct val="100000"/>
              </a:lnSpc>
              <a:buNone/>
            </a:pPr>
            <a:r>
              <a:rPr lang="en-US" altLang="ko-KR" sz="1600" dirty="0"/>
              <a:t>3</a:t>
            </a:r>
            <a:r>
              <a:rPr lang="en-US" altLang="ko-KR" sz="1600"/>
              <a:t>. </a:t>
            </a:r>
            <a:r>
              <a:rPr lang="ko-KR" altLang="en-US" sz="1600"/>
              <a:t>시뮬레이션 결과</a:t>
            </a:r>
            <a:endParaRPr lang="en-US" altLang="ko-KR" sz="1600" dirty="0"/>
          </a:p>
          <a:p>
            <a:pPr marL="0" indent="0">
              <a:lnSpc>
                <a:spcPct val="100000"/>
              </a:lnSpc>
              <a:buNone/>
            </a:pPr>
            <a:r>
              <a:rPr lang="en-US" altLang="ko-KR" sz="1600" dirty="0"/>
              <a:t>4</a:t>
            </a:r>
            <a:r>
              <a:rPr lang="en-US" altLang="ko-KR" sz="1600"/>
              <a:t>. </a:t>
            </a:r>
            <a:r>
              <a:rPr lang="ko-KR" altLang="en-US" sz="1600"/>
              <a:t>결론</a:t>
            </a:r>
            <a:endParaRPr lang="en-US" altLang="ko-KR" sz="1600"/>
          </a:p>
          <a:p>
            <a:pPr marL="0" indent="0">
              <a:lnSpc>
                <a:spcPct val="100000"/>
              </a:lnSpc>
              <a:buNone/>
            </a:pPr>
            <a:r>
              <a:rPr lang="en-US" altLang="ko-KR" sz="1600"/>
              <a:t>5. </a:t>
            </a:r>
            <a:r>
              <a:rPr lang="ko-KR" altLang="en-US" sz="1600"/>
              <a:t>참고 문헌</a:t>
            </a:r>
            <a:endParaRPr lang="en-US" altLang="ko-KR" sz="1600" dirty="0"/>
          </a:p>
        </p:txBody>
      </p:sp>
      <p:sp>
        <p:nvSpPr>
          <p:cNvPr id="4" name="내용 개체 틀 3">
            <a:extLst>
              <a:ext uri="{FF2B5EF4-FFF2-40B4-BE49-F238E27FC236}">
                <a16:creationId xmlns:a16="http://schemas.microsoft.com/office/drawing/2014/main" id="{1D779C5E-1161-44CF-9395-85E2C6400518}"/>
              </a:ext>
            </a:extLst>
          </p:cNvPr>
          <p:cNvSpPr>
            <a:spLocks noGrp="1"/>
          </p:cNvSpPr>
          <p:nvPr>
            <p:ph idx="10"/>
          </p:nvPr>
        </p:nvSpPr>
        <p:spPr/>
        <p:txBody>
          <a:bodyPr/>
          <a:lstStyle/>
          <a:p>
            <a:r>
              <a:rPr lang="en-US" altLang="ko-KR" sz="2400" dirty="0"/>
              <a:t>INDEX</a:t>
            </a:r>
            <a:endParaRPr lang="ko-KR" altLang="en-US" sz="2400" dirty="0"/>
          </a:p>
        </p:txBody>
      </p:sp>
    </p:spTree>
    <p:extLst>
      <p:ext uri="{BB962C8B-B14F-4D97-AF65-F5344CB8AC3E}">
        <p14:creationId xmlns:p14="http://schemas.microsoft.com/office/powerpoint/2010/main" val="3340357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50643-57FC-046F-E559-DF2A13559FB5}"/>
            </a:ext>
          </a:extLst>
        </p:cNvPr>
        <p:cNvGrpSpPr/>
        <p:nvPr/>
      </p:nvGrpSpPr>
      <p:grpSpPr>
        <a:xfrm>
          <a:off x="0" y="0"/>
          <a:ext cx="0" cy="0"/>
          <a:chOff x="0" y="0"/>
          <a:chExt cx="0" cy="0"/>
        </a:xfrm>
      </p:grpSpPr>
      <p:pic>
        <p:nvPicPr>
          <p:cNvPr id="8" name="그림 7">
            <a:extLst>
              <a:ext uri="{FF2B5EF4-FFF2-40B4-BE49-F238E27FC236}">
                <a16:creationId xmlns:a16="http://schemas.microsoft.com/office/drawing/2014/main" id="{AD679E96-DBE1-F49C-5A0C-A37FE220759A}"/>
              </a:ext>
            </a:extLst>
          </p:cNvPr>
          <p:cNvPicPr>
            <a:picLocks noChangeAspect="1"/>
          </p:cNvPicPr>
          <p:nvPr/>
        </p:nvPicPr>
        <p:blipFill>
          <a:blip r:embed="rId2"/>
          <a:stretch>
            <a:fillRect/>
          </a:stretch>
        </p:blipFill>
        <p:spPr>
          <a:xfrm>
            <a:off x="5662073" y="892087"/>
            <a:ext cx="2920470" cy="5219699"/>
          </a:xfrm>
          <a:prstGeom prst="rect">
            <a:avLst/>
          </a:prstGeom>
        </p:spPr>
      </p:pic>
      <p:sp>
        <p:nvSpPr>
          <p:cNvPr id="2" name="제목 1">
            <a:extLst>
              <a:ext uri="{FF2B5EF4-FFF2-40B4-BE49-F238E27FC236}">
                <a16:creationId xmlns:a16="http://schemas.microsoft.com/office/drawing/2014/main" id="{F67B8459-E079-B603-BF55-304E031F037C}"/>
              </a:ext>
            </a:extLst>
          </p:cNvPr>
          <p:cNvSpPr>
            <a:spLocks noGrp="1"/>
          </p:cNvSpPr>
          <p:nvPr>
            <p:ph type="title"/>
          </p:nvPr>
        </p:nvSpPr>
        <p:spPr/>
        <p:txBody>
          <a:bodyPr/>
          <a:lstStyle/>
          <a:p>
            <a:r>
              <a:rPr lang="en-US" altLang="ko-KR" sz="1800"/>
              <a:t>[3]</a:t>
            </a:r>
            <a:r>
              <a:rPr lang="en-US" altLang="ko-KR" sz="180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sz="1800"/>
              <a:t>D* Lite + WHCA* + WFG/SCC + Partial CBS : WFG/SCC </a:t>
            </a:r>
            <a:endParaRPr lang="ko-KR" altLang="en-US" sz="1800" dirty="0"/>
          </a:p>
        </p:txBody>
      </p:sp>
      <mc:AlternateContent xmlns:mc="http://schemas.openxmlformats.org/markup-compatibility/2006" xmlns:a14="http://schemas.microsoft.com/office/drawing/2010/main">
        <mc:Choice Requires="a14">
          <p:sp>
            <p:nvSpPr>
              <p:cNvPr id="10" name="내용 개체 틀 2">
                <a:extLst>
                  <a:ext uri="{FF2B5EF4-FFF2-40B4-BE49-F238E27FC236}">
                    <a16:creationId xmlns:a16="http://schemas.microsoft.com/office/drawing/2014/main" id="{FB654277-58C2-ABA8-C0A0-CD5CC96C1782}"/>
                  </a:ext>
                </a:extLst>
              </p:cNvPr>
              <p:cNvSpPr>
                <a:spLocks noGrp="1"/>
              </p:cNvSpPr>
              <p:nvPr>
                <p:ph idx="1"/>
              </p:nvPr>
            </p:nvSpPr>
            <p:spPr>
              <a:xfrm>
                <a:off x="556953" y="915324"/>
                <a:ext cx="8175567" cy="5219699"/>
              </a:xfrm>
            </p:spPr>
            <p:txBody>
              <a:bodyPr/>
              <a:lstStyle/>
              <a:p>
                <a:r>
                  <a:rPr lang="en-US" altLang="ko-KR" dirty="0"/>
                  <a:t>What is </a:t>
                </a:r>
                <a:r>
                  <a:rPr lang="en-US" altLang="ko-KR"/>
                  <a:t>the WFG?</a:t>
                </a:r>
                <a:endParaRPr lang="en-US" altLang="ko-KR" dirty="0"/>
              </a:p>
              <a:p>
                <a:pPr lvl="1">
                  <a:lnSpc>
                    <a:spcPct val="150000"/>
                  </a:lnSpc>
                </a:pPr>
                <a:r>
                  <a:rPr lang="en-US" altLang="ko-KR"/>
                  <a:t>WFG [Wait-For Graph]</a:t>
                </a:r>
              </a:p>
              <a:p>
                <a:pPr lvl="2">
                  <a:lnSpc>
                    <a:spcPct val="150000"/>
                  </a:lnSpc>
                </a:pPr>
                <a:r>
                  <a:rPr lang="en-US" altLang="ko-KR" kern="100"/>
                  <a:t> </a:t>
                </a:r>
                <a:r>
                  <a:rPr lang="ko-KR" altLang="en-US" kern="100"/>
                  <a:t>현재 시스템 대기 상태 표현하는 자료구조</a:t>
                </a:r>
                <a:r>
                  <a:rPr lang="en-US" altLang="ko-KR" kern="100"/>
                  <a:t>.</a:t>
                </a:r>
              </a:p>
              <a:p>
                <a:pPr lvl="2">
                  <a:lnSpc>
                    <a:spcPct val="150000"/>
                  </a:lnSpc>
                </a:pPr>
                <a:endParaRPr lang="en-US" altLang="ko-KR" kern="100"/>
              </a:p>
              <a:p>
                <a:pPr lvl="1">
                  <a:lnSpc>
                    <a:spcPct val="150000"/>
                  </a:lnSpc>
                </a:pPr>
                <a:r>
                  <a:rPr lang="en-US" altLang="ko-KR"/>
                  <a:t>Role</a:t>
                </a:r>
              </a:p>
              <a:p>
                <a:pPr lvl="2">
                  <a:lnSpc>
                    <a:spcPct val="150000"/>
                  </a:lnSpc>
                </a:pPr>
                <a:r>
                  <a:rPr lang="en-US" altLang="ko-KR" kern="100"/>
                  <a:t> </a:t>
                </a:r>
                <a:r>
                  <a:rPr lang="ko-KR" altLang="en-US" kern="100"/>
                  <a:t>교착 상태 탐지위한 자료구조</a:t>
                </a:r>
                <a:endParaRPr lang="en-US" altLang="ko-KR" kern="100"/>
              </a:p>
              <a:p>
                <a:pPr lvl="2">
                  <a:lnSpc>
                    <a:spcPct val="150000"/>
                  </a:lnSpc>
                </a:pPr>
                <a:endParaRPr lang="en-US" altLang="ko-KR" kern="100"/>
              </a:p>
              <a:p>
                <a:pPr lvl="1">
                  <a:lnSpc>
                    <a:spcPct val="150000"/>
                  </a:lnSpc>
                </a:pPr>
                <a:r>
                  <a:rPr lang="en-US" altLang="ko-KR"/>
                  <a:t>Components</a:t>
                </a:r>
              </a:p>
              <a:p>
                <a:pPr lvl="2">
                  <a:lnSpc>
                    <a:spcPct val="150000"/>
                  </a:lnSpc>
                </a:pPr>
                <a14:m>
                  <m:oMath xmlns:m="http://schemas.openxmlformats.org/officeDocument/2006/math">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𝐺</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𝑉</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𝐸</m:t>
                        </m:r>
                      </m:e>
                    </m:d>
                  </m:oMath>
                </a14:m>
                <a:endParaRPr lang="en-US" altLang="ko-KR" kern="100"/>
              </a:p>
              <a:p>
                <a:pPr lvl="2">
                  <a:lnSpc>
                    <a:spcPct val="150000"/>
                  </a:lnSpc>
                </a:pPr>
                <a:r>
                  <a:rPr lang="en-US" altLang="ko-KR" kern="100"/>
                  <a:t> V [Vertex / Node]: </a:t>
                </a:r>
                <a:r>
                  <a:rPr lang="ko-KR" altLang="ko-KR" kern="100" dirty="0"/>
                  <a:t>정점의 </a:t>
                </a:r>
                <a:r>
                  <a:rPr lang="ko-KR" altLang="ko-KR" kern="100"/>
                  <a:t>집합</a:t>
                </a:r>
                <a:r>
                  <a:rPr lang="en-US" altLang="ko-KR" kern="100"/>
                  <a:t> (</a:t>
                </a:r>
                <a:r>
                  <a:rPr lang="ko-KR" altLang="en-US" kern="100"/>
                  <a:t>운용 </a:t>
                </a:r>
                <a:r>
                  <a:rPr lang="en-US" altLang="ko-KR" kern="100"/>
                  <a:t>AGV: </a:t>
                </a:r>
                <a14:m>
                  <m:oMath xmlns:m="http://schemas.openxmlformats.org/officeDocument/2006/math">
                    <m:r>
                      <m:rPr>
                        <m:lit/>
                      </m:rP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𝐴</m:t>
                        </m:r>
                      </m:e>
                      <m: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1</m:t>
                        </m:r>
                      </m:sub>
                    </m:s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𝐴</m:t>
                        </m:r>
                      </m:e>
                      <m: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2</m:t>
                        </m:r>
                      </m:sub>
                    </m:s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 …</m:t>
                    </m:r>
                    <m:r>
                      <m:rPr>
                        <m:lit/>
                      </m:rP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m:t>
                    </m:r>
                  </m:oMath>
                </a14:m>
                <a:endParaRPr lang="en-US" altLang="ko-KR" kern="100"/>
              </a:p>
              <a:p>
                <a:pPr lvl="2">
                  <a:lnSpc>
                    <a:spcPct val="150000"/>
                  </a:lnSpc>
                </a:pPr>
                <a:r>
                  <a:rPr lang="en-US" altLang="ko-KR" kern="100"/>
                  <a:t>E [Edge] : </a:t>
                </a:r>
                <a:r>
                  <a:rPr lang="ko-KR" altLang="ko-KR" kern="100" dirty="0"/>
                  <a:t>간선의 집합</a:t>
                </a:r>
                <a:r>
                  <a:rPr lang="en-US" altLang="ko-KR" kern="100" dirty="0"/>
                  <a:t> (</a:t>
                </a:r>
                <a:r>
                  <a:rPr lang="ko-KR" altLang="ko-KR" kern="100" dirty="0"/>
                  <a:t>대기 관계</a:t>
                </a:r>
                <a:r>
                  <a:rPr lang="en-US" altLang="ko-KR" kern="100" dirty="0"/>
                  <a:t>: </a:t>
                </a:r>
                <a14:m>
                  <m:oMath xmlns:m="http://schemas.openxmlformats.org/officeDocument/2006/math">
                    <m:r>
                      <m:rPr>
                        <m:lit/>
                      </m:rP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𝐴</m:t>
                        </m:r>
                      </m:e>
                      <m: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𝑖</m:t>
                        </m:r>
                      </m:sub>
                    </m:s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, </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𝐴</m:t>
                        </m:r>
                      </m:e>
                      <m: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𝑗</m:t>
                        </m:r>
                      </m:sub>
                    </m:s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) </m:t>
                    </m:r>
                    <m:r>
                      <a:rPr lang="en-US" altLang="ko-KR" b="0" kern="100">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𝐴</m:t>
                        </m:r>
                      </m:e>
                      <m: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𝑖</m:t>
                        </m:r>
                      </m:sub>
                    </m:s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 </m:t>
                    </m:r>
                    <m:r>
                      <m:rPr>
                        <m:sty m:val="p"/>
                      </m:rPr>
                      <a:rPr lang="en-US" altLang="ko-KR" b="0" kern="100">
                        <a:latin typeface="Cambria Math" panose="02040503050406030204" pitchFamily="18" charset="0"/>
                        <a:ea typeface="맑은 고딕" panose="020B0503020000020004" pitchFamily="50" charset="-127"/>
                        <a:cs typeface="Times New Roman" panose="02020603050405020304" pitchFamily="18" charset="0"/>
                      </a:rPr>
                      <m:t>waits</m:t>
                    </m:r>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 </m:t>
                    </m:r>
                    <m:r>
                      <m:rPr>
                        <m:sty m:val="p"/>
                      </m:rPr>
                      <a:rPr lang="en-US" altLang="ko-KR" b="0" kern="100">
                        <a:latin typeface="Cambria Math" panose="02040503050406030204" pitchFamily="18" charset="0"/>
                        <a:ea typeface="맑은 고딕" panose="020B0503020000020004" pitchFamily="50" charset="-127"/>
                        <a:cs typeface="Times New Roman" panose="02020603050405020304" pitchFamily="18" charset="0"/>
                      </a:rPr>
                      <m:t>for</m:t>
                    </m:r>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 </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𝐴</m:t>
                        </m:r>
                      </m:e>
                      <m: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𝑗</m:t>
                        </m:r>
                      </m:sub>
                    </m:sSub>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m:t>
                    </m:r>
                  </m:oMath>
                </a14:m>
                <a:endParaRPr lang="ko-KR" altLang="ko-KR" kern="100" dirty="0"/>
              </a:p>
              <a:p>
                <a:pPr lvl="2">
                  <a:lnSpc>
                    <a:spcPct val="150000"/>
                  </a:lnSpc>
                </a:pPr>
                <a:endParaRPr lang="en-US" altLang="ko-KR" kern="100"/>
              </a:p>
              <a:p>
                <a:pPr lvl="2">
                  <a:lnSpc>
                    <a:spcPct val="150000"/>
                  </a:lnSpc>
                </a:pPr>
                <a:endParaRPr lang="en-US" altLang="ko-KR" kern="100"/>
              </a:p>
            </p:txBody>
          </p:sp>
        </mc:Choice>
        <mc:Fallback xmlns="">
          <p:sp>
            <p:nvSpPr>
              <p:cNvPr id="10" name="내용 개체 틀 2">
                <a:extLst>
                  <a:ext uri="{FF2B5EF4-FFF2-40B4-BE49-F238E27FC236}">
                    <a16:creationId xmlns:a16="http://schemas.microsoft.com/office/drawing/2014/main" id="{FB654277-58C2-ABA8-C0A0-CD5CC96C1782}"/>
                  </a:ext>
                </a:extLst>
              </p:cNvPr>
              <p:cNvSpPr>
                <a:spLocks noGrp="1" noRot="1" noChangeAspect="1" noMove="1" noResize="1" noEditPoints="1" noAdjustHandles="1" noChangeArrowheads="1" noChangeShapeType="1" noTextEdit="1"/>
              </p:cNvSpPr>
              <p:nvPr>
                <p:ph idx="1"/>
              </p:nvPr>
            </p:nvSpPr>
            <p:spPr>
              <a:xfrm>
                <a:off x="556953" y="915324"/>
                <a:ext cx="8175567" cy="5219699"/>
              </a:xfrm>
              <a:blipFill>
                <a:blip r:embed="rId3"/>
                <a:stretch>
                  <a:fillRect l="-447" t="-584"/>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61CE6F1F-56CE-24AA-EA6A-6E971C98AB34}"/>
              </a:ext>
            </a:extLst>
          </p:cNvPr>
          <p:cNvSpPr txBox="1"/>
          <p:nvPr/>
        </p:nvSpPr>
        <p:spPr>
          <a:xfrm>
            <a:off x="2279666" y="3728991"/>
            <a:ext cx="131007" cy="276999"/>
          </a:xfrm>
          <a:prstGeom prst="rect">
            <a:avLst/>
          </a:prstGeom>
          <a:noFill/>
        </p:spPr>
        <p:txBody>
          <a:bodyPr wrap="none" rtlCol="0">
            <a:spAutoFit/>
          </a:bodyPr>
          <a:lstStyle/>
          <a:p>
            <a:pPr algn="l"/>
            <a:endParaRPr lang="ko-KR" altLang="en-US" sz="1200" spc="-4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4" name="직사각형 3">
            <a:extLst>
              <a:ext uri="{FF2B5EF4-FFF2-40B4-BE49-F238E27FC236}">
                <a16:creationId xmlns:a16="http://schemas.microsoft.com/office/drawing/2014/main" id="{E9955C08-E1FC-3F05-241C-A3E566270CC0}"/>
              </a:ext>
            </a:extLst>
          </p:cNvPr>
          <p:cNvSpPr/>
          <p:nvPr/>
        </p:nvSpPr>
        <p:spPr>
          <a:xfrm>
            <a:off x="5601589" y="2660302"/>
            <a:ext cx="2985458" cy="53334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51849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07A32-FA13-2938-2F2B-54763FDAE5B3}"/>
            </a:ext>
          </a:extLst>
        </p:cNvPr>
        <p:cNvGrpSpPr/>
        <p:nvPr/>
      </p:nvGrpSpPr>
      <p:grpSpPr>
        <a:xfrm>
          <a:off x="0" y="0"/>
          <a:ext cx="0" cy="0"/>
          <a:chOff x="0" y="0"/>
          <a:chExt cx="0" cy="0"/>
        </a:xfrm>
      </p:grpSpPr>
      <p:pic>
        <p:nvPicPr>
          <p:cNvPr id="11" name="그림 10">
            <a:extLst>
              <a:ext uri="{FF2B5EF4-FFF2-40B4-BE49-F238E27FC236}">
                <a16:creationId xmlns:a16="http://schemas.microsoft.com/office/drawing/2014/main" id="{3FD9EA39-DD1F-6CE3-4D52-69504C091C23}"/>
              </a:ext>
            </a:extLst>
          </p:cNvPr>
          <p:cNvPicPr>
            <a:picLocks noChangeAspect="1"/>
          </p:cNvPicPr>
          <p:nvPr/>
        </p:nvPicPr>
        <p:blipFill>
          <a:blip r:embed="rId2"/>
          <a:stretch>
            <a:fillRect/>
          </a:stretch>
        </p:blipFill>
        <p:spPr>
          <a:xfrm>
            <a:off x="5662073" y="892087"/>
            <a:ext cx="2920470" cy="5219699"/>
          </a:xfrm>
          <a:prstGeom prst="rect">
            <a:avLst/>
          </a:prstGeom>
        </p:spPr>
      </p:pic>
      <p:sp>
        <p:nvSpPr>
          <p:cNvPr id="2" name="제목 1">
            <a:extLst>
              <a:ext uri="{FF2B5EF4-FFF2-40B4-BE49-F238E27FC236}">
                <a16:creationId xmlns:a16="http://schemas.microsoft.com/office/drawing/2014/main" id="{3705B49F-3A6F-E581-09D0-761376D3D43D}"/>
              </a:ext>
            </a:extLst>
          </p:cNvPr>
          <p:cNvSpPr>
            <a:spLocks noGrp="1"/>
          </p:cNvSpPr>
          <p:nvPr>
            <p:ph type="title"/>
          </p:nvPr>
        </p:nvSpPr>
        <p:spPr/>
        <p:txBody>
          <a:bodyPr/>
          <a:lstStyle/>
          <a:p>
            <a:r>
              <a:rPr lang="en-US" altLang="ko-KR" sz="1800"/>
              <a:t>[3]</a:t>
            </a:r>
            <a:r>
              <a:rPr lang="en-US" altLang="ko-KR" sz="180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sz="1800"/>
              <a:t>D* Lite + WHCA* + WFG/SCC + Partial CBS : WFG/SCC </a:t>
            </a:r>
            <a:endParaRPr lang="ko-KR" altLang="en-US" sz="1800" dirty="0"/>
          </a:p>
        </p:txBody>
      </p:sp>
      <mc:AlternateContent xmlns:mc="http://schemas.openxmlformats.org/markup-compatibility/2006" xmlns:a14="http://schemas.microsoft.com/office/drawing/2010/main">
        <mc:Choice Requires="a14">
          <p:sp>
            <p:nvSpPr>
              <p:cNvPr id="10" name="내용 개체 틀 2">
                <a:extLst>
                  <a:ext uri="{FF2B5EF4-FFF2-40B4-BE49-F238E27FC236}">
                    <a16:creationId xmlns:a16="http://schemas.microsoft.com/office/drawing/2014/main" id="{BD047309-2EB1-E6DE-6E9C-1BE0367B5462}"/>
                  </a:ext>
                </a:extLst>
              </p:cNvPr>
              <p:cNvSpPr>
                <a:spLocks noGrp="1"/>
              </p:cNvSpPr>
              <p:nvPr>
                <p:ph idx="1"/>
              </p:nvPr>
            </p:nvSpPr>
            <p:spPr>
              <a:xfrm>
                <a:off x="556953" y="915324"/>
                <a:ext cx="8175567" cy="5219699"/>
              </a:xfrm>
            </p:spPr>
            <p:txBody>
              <a:bodyPr/>
              <a:lstStyle/>
              <a:p>
                <a:r>
                  <a:rPr lang="en-US" altLang="ko-KR" dirty="0"/>
                  <a:t>What is </a:t>
                </a:r>
                <a:r>
                  <a:rPr lang="en-US" altLang="ko-KR"/>
                  <a:t>the SCC?</a:t>
                </a:r>
                <a:endParaRPr lang="en-US" altLang="ko-KR" dirty="0"/>
              </a:p>
              <a:p>
                <a:pPr lvl="1">
                  <a:lnSpc>
                    <a:spcPct val="150000"/>
                  </a:lnSpc>
                </a:pPr>
                <a:r>
                  <a:rPr lang="en-US" altLang="ko-KR"/>
                  <a:t>SCC [Strongly Connected Compnents]</a:t>
                </a:r>
              </a:p>
              <a:p>
                <a:pPr lvl="2">
                  <a:lnSpc>
                    <a:spcPct val="150000"/>
                  </a:lnSpc>
                </a:pPr>
                <a:r>
                  <a:rPr lang="ko-KR" altLang="en-US" kern="100"/>
                  <a:t>그래프 내에서 서로에게 도달 가능한 정점들의 집합</a:t>
                </a:r>
                <a:endParaRPr lang="en-US" altLang="ko-KR" kern="100"/>
              </a:p>
              <a:p>
                <a:pPr lvl="2">
                  <a:lnSpc>
                    <a:spcPct val="150000"/>
                  </a:lnSpc>
                </a:pPr>
                <a:r>
                  <a:rPr lang="ko-KR" altLang="en-US" kern="100"/>
                  <a:t>크기 </a:t>
                </a:r>
                <a:r>
                  <a:rPr lang="en-US" altLang="ko-KR" kern="100"/>
                  <a:t>2</a:t>
                </a:r>
                <a:r>
                  <a:rPr lang="ko-KR" altLang="en-US" kern="100"/>
                  <a:t>이상  </a:t>
                </a:r>
                <a:r>
                  <a:rPr lang="en-US" altLang="ko-KR" kern="100"/>
                  <a:t>SCC </a:t>
                </a:r>
                <a:r>
                  <a:rPr lang="ko-KR" altLang="en-US" kern="100"/>
                  <a:t>존재 </a:t>
                </a:r>
                <a:r>
                  <a:rPr lang="en-US" altLang="ko-KR" kern="100"/>
                  <a:t>[ex. </a:t>
                </a:r>
                <a14:m>
                  <m:oMath xmlns:m="http://schemas.openxmlformats.org/officeDocument/2006/math">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𝐴</m:t>
                        </m:r>
                      </m:e>
                      <m: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𝑖</m:t>
                        </m:r>
                      </m:sub>
                    </m:sSub>
                    <m:r>
                      <a:rPr lang="ko-KR" altLang="ko-KR" kern="100">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𝐴</m:t>
                        </m:r>
                      </m:e>
                      <m: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𝑗</m:t>
                        </m:r>
                      </m:sub>
                    </m:sSub>
                    <m:r>
                      <a:rPr lang="en-US" altLang="ko-KR" b="0" i="0" kern="100" smtClean="0">
                        <a:latin typeface="Cambria Math" panose="02040503050406030204" pitchFamily="18" charset="0"/>
                        <a:ea typeface="맑은 고딕" panose="020B0503020000020004" pitchFamily="50" charset="-127"/>
                        <a:cs typeface="Times New Roman" panose="02020603050405020304" pitchFamily="18" charset="0"/>
                      </a:rPr>
                      <m:t>]</m:t>
                    </m:r>
                  </m:oMath>
                </a14:m>
                <a:r>
                  <a:rPr lang="en-US" altLang="ko-KR" kern="100" dirty="0"/>
                  <a:t>, </a:t>
                </a:r>
                <a:r>
                  <a:rPr lang="en-US" altLang="ko-KR" kern="100"/>
                  <a:t>-&gt; </a:t>
                </a:r>
                <a:r>
                  <a:rPr lang="ko-KR" altLang="en-US" kern="100"/>
                  <a:t>교착 상태 의미</a:t>
                </a:r>
                <a:endParaRPr lang="en-US" altLang="ko-KR" kern="100"/>
              </a:p>
              <a:p>
                <a:pPr marL="180975" lvl="2" indent="0">
                  <a:lnSpc>
                    <a:spcPct val="150000"/>
                  </a:lnSpc>
                  <a:buNone/>
                </a:pPr>
                <a:endParaRPr lang="en-US" altLang="ko-KR" kern="100"/>
              </a:p>
              <a:p>
                <a:pPr lvl="1">
                  <a:lnSpc>
                    <a:spcPct val="150000"/>
                  </a:lnSpc>
                </a:pPr>
                <a:r>
                  <a:rPr lang="en-US" altLang="ko-KR" kern="100"/>
                  <a:t>Role</a:t>
                </a:r>
              </a:p>
              <a:p>
                <a:pPr lvl="2">
                  <a:lnSpc>
                    <a:spcPct val="150000"/>
                  </a:lnSpc>
                </a:pPr>
                <a:r>
                  <a:rPr lang="ko-KR" altLang="en-US" kern="100"/>
                  <a:t>자료구조에서 교착상태 감지</a:t>
                </a:r>
                <a:endParaRPr lang="en-US" altLang="ko-KR" kern="100"/>
              </a:p>
              <a:p>
                <a:pPr marL="180975" lvl="2" indent="0">
                  <a:lnSpc>
                    <a:spcPct val="150000"/>
                  </a:lnSpc>
                  <a:buNone/>
                </a:pPr>
                <a:endParaRPr lang="en-US" altLang="ko-KR" kern="100"/>
              </a:p>
              <a:p>
                <a:pPr lvl="1">
                  <a:lnSpc>
                    <a:spcPct val="150000"/>
                  </a:lnSpc>
                </a:pPr>
                <a:r>
                  <a:rPr lang="en-US" altLang="ko-KR"/>
                  <a:t>DeadLock Detetction</a:t>
                </a:r>
              </a:p>
              <a:p>
                <a:pPr lvl="2">
                  <a:lnSpc>
                    <a:spcPct val="150000"/>
                  </a:lnSpc>
                </a:pPr>
                <a14:m>
                  <m:oMath xmlns:m="http://schemas.openxmlformats.org/officeDocument/2006/math">
                    <m:r>
                      <m:rPr>
                        <m:nor/>
                      </m:rPr>
                      <a:rPr lang="en-US" altLang="ko-KR" kern="100"/>
                      <m:t>Deadlock</m:t>
                    </m:r>
                    <m:r>
                      <a:rPr lang="en-US" altLang="ko-KR" kern="100">
                        <a:latin typeface="Cambria Math" panose="02040503050406030204" pitchFamily="18" charset="0"/>
                        <a:ea typeface="맑은 고딕" panose="020B0503020000020004" pitchFamily="50" charset="-127"/>
                        <a:cs typeface="Times New Roman" panose="02020603050405020304" pitchFamily="18" charset="0"/>
                      </a:rPr>
                      <m:t>⟺</m:t>
                    </m:r>
                    <m:r>
                      <a:rPr lang="ko-KR" altLang="ko-KR" kern="100">
                        <a:latin typeface="Cambria Math" panose="02040503050406030204" pitchFamily="18" charset="0"/>
                        <a:ea typeface="맑은 고딕" panose="020B0503020000020004" pitchFamily="50" charset="-127"/>
                        <a:cs typeface="Times New Roman" panose="02020603050405020304" pitchFamily="18" charset="0"/>
                      </a:rPr>
                      <m:t>∃</m:t>
                    </m:r>
                    <m:r>
                      <m:rPr>
                        <m:nor/>
                      </m:rPr>
                      <a:rPr lang="en-US" altLang="ko-KR" kern="100"/>
                      <m:t> </m:t>
                    </m:r>
                    <m:r>
                      <m:rPr>
                        <m:nor/>
                      </m:rPr>
                      <a:rPr lang="en-US" altLang="ko-KR" kern="100"/>
                      <m:t>SCC</m:t>
                    </m:r>
                    <m:r>
                      <m:rPr>
                        <m:nor/>
                      </m:rPr>
                      <a:rPr lang="en-US" altLang="ko-KR" kern="100"/>
                      <m:t> </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𝐶</m:t>
                    </m:r>
                    <m:r>
                      <a:rPr lang="ko-KR" altLang="ko-KR"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𝑉</m:t>
                    </m:r>
                    <m:r>
                      <m:rPr>
                        <m:nor/>
                      </m:rPr>
                      <a:rPr lang="en-US" altLang="ko-KR" kern="100"/>
                      <m:t> </m:t>
                    </m:r>
                    <m:r>
                      <m:rPr>
                        <m:nor/>
                      </m:rPr>
                      <a:rPr lang="en-US" altLang="ko-KR" kern="100"/>
                      <m:t>s</m:t>
                    </m:r>
                    <m:r>
                      <m:rPr>
                        <m:nor/>
                      </m:rPr>
                      <a:rPr lang="en-US" altLang="ko-KR" kern="100"/>
                      <m:t>.</m:t>
                    </m:r>
                    <m:r>
                      <m:rPr>
                        <m:nor/>
                      </m:rPr>
                      <a:rPr lang="en-US" altLang="ko-KR" kern="100"/>
                      <m:t>t</m:t>
                    </m:r>
                    <m:r>
                      <m:rPr>
                        <m:nor/>
                      </m:rPr>
                      <a:rPr lang="en-US" altLang="ko-KR" kern="100"/>
                      <m:t>. </m:t>
                    </m:r>
                    <m:d>
                      <m:dPr>
                        <m:begChr m:val="|"/>
                        <m:endChr m:val="|"/>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𝐶</m:t>
                        </m:r>
                      </m:e>
                    </m:d>
                    <m:r>
                      <a:rPr lang="ko-KR" altLang="ko-KR"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2</m:t>
                    </m:r>
                  </m:oMath>
                </a14:m>
                <a:endParaRPr lang="en-US" altLang="ko-KR" kern="100"/>
              </a:p>
            </p:txBody>
          </p:sp>
        </mc:Choice>
        <mc:Fallback xmlns="">
          <p:sp>
            <p:nvSpPr>
              <p:cNvPr id="10" name="내용 개체 틀 2">
                <a:extLst>
                  <a:ext uri="{FF2B5EF4-FFF2-40B4-BE49-F238E27FC236}">
                    <a16:creationId xmlns:a16="http://schemas.microsoft.com/office/drawing/2014/main" id="{BD047309-2EB1-E6DE-6E9C-1BE0367B5462}"/>
                  </a:ext>
                </a:extLst>
              </p:cNvPr>
              <p:cNvSpPr>
                <a:spLocks noGrp="1" noRot="1" noChangeAspect="1" noMove="1" noResize="1" noEditPoints="1" noAdjustHandles="1" noChangeArrowheads="1" noChangeShapeType="1" noTextEdit="1"/>
              </p:cNvSpPr>
              <p:nvPr>
                <p:ph idx="1"/>
              </p:nvPr>
            </p:nvSpPr>
            <p:spPr>
              <a:xfrm>
                <a:off x="556953" y="915324"/>
                <a:ext cx="8175567" cy="5219699"/>
              </a:xfrm>
              <a:blipFill>
                <a:blip r:embed="rId3"/>
                <a:stretch>
                  <a:fillRect l="-447" t="-584"/>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6B97F903-7AA5-2049-4CCE-4E686E0E9DF3}"/>
              </a:ext>
            </a:extLst>
          </p:cNvPr>
          <p:cNvSpPr txBox="1"/>
          <p:nvPr/>
        </p:nvSpPr>
        <p:spPr>
          <a:xfrm>
            <a:off x="2279666" y="3728991"/>
            <a:ext cx="131007" cy="276999"/>
          </a:xfrm>
          <a:prstGeom prst="rect">
            <a:avLst/>
          </a:prstGeom>
          <a:noFill/>
        </p:spPr>
        <p:txBody>
          <a:bodyPr wrap="none" rtlCol="0">
            <a:spAutoFit/>
          </a:bodyPr>
          <a:lstStyle/>
          <a:p>
            <a:pPr algn="l"/>
            <a:endParaRPr lang="ko-KR" altLang="en-US" sz="1200" spc="-4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8" name="직사각형 7">
            <a:extLst>
              <a:ext uri="{FF2B5EF4-FFF2-40B4-BE49-F238E27FC236}">
                <a16:creationId xmlns:a16="http://schemas.microsoft.com/office/drawing/2014/main" id="{7240D464-5D94-2421-D2A5-2C144817CD4B}"/>
              </a:ext>
            </a:extLst>
          </p:cNvPr>
          <p:cNvSpPr/>
          <p:nvPr/>
        </p:nvSpPr>
        <p:spPr>
          <a:xfrm>
            <a:off x="5601589" y="2660302"/>
            <a:ext cx="2985458" cy="53334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5096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60BEA-7D71-8144-7312-F77315238218}"/>
            </a:ext>
          </a:extLst>
        </p:cNvPr>
        <p:cNvGrpSpPr/>
        <p:nvPr/>
      </p:nvGrpSpPr>
      <p:grpSpPr>
        <a:xfrm>
          <a:off x="0" y="0"/>
          <a:ext cx="0" cy="0"/>
          <a:chOff x="0" y="0"/>
          <a:chExt cx="0" cy="0"/>
        </a:xfrm>
      </p:grpSpPr>
      <p:pic>
        <p:nvPicPr>
          <p:cNvPr id="5" name="그림 4">
            <a:extLst>
              <a:ext uri="{FF2B5EF4-FFF2-40B4-BE49-F238E27FC236}">
                <a16:creationId xmlns:a16="http://schemas.microsoft.com/office/drawing/2014/main" id="{F4082C7D-A452-7007-1ABE-E9341AA75AB7}"/>
              </a:ext>
            </a:extLst>
          </p:cNvPr>
          <p:cNvPicPr>
            <a:picLocks noChangeAspect="1"/>
          </p:cNvPicPr>
          <p:nvPr/>
        </p:nvPicPr>
        <p:blipFill>
          <a:blip r:embed="rId3"/>
          <a:stretch>
            <a:fillRect/>
          </a:stretch>
        </p:blipFill>
        <p:spPr>
          <a:xfrm>
            <a:off x="5662073" y="892087"/>
            <a:ext cx="2920470" cy="5219699"/>
          </a:xfrm>
          <a:prstGeom prst="rect">
            <a:avLst/>
          </a:prstGeom>
        </p:spPr>
      </p:pic>
      <p:sp>
        <p:nvSpPr>
          <p:cNvPr id="2" name="제목 1">
            <a:extLst>
              <a:ext uri="{FF2B5EF4-FFF2-40B4-BE49-F238E27FC236}">
                <a16:creationId xmlns:a16="http://schemas.microsoft.com/office/drawing/2014/main" id="{76AA0A05-B909-6C9F-3C27-63EA6B3CE649}"/>
              </a:ext>
            </a:extLst>
          </p:cNvPr>
          <p:cNvSpPr>
            <a:spLocks noGrp="1"/>
          </p:cNvSpPr>
          <p:nvPr>
            <p:ph type="title"/>
          </p:nvPr>
        </p:nvSpPr>
        <p:spPr/>
        <p:txBody>
          <a:bodyPr/>
          <a:lstStyle/>
          <a:p>
            <a:r>
              <a:rPr lang="en-US" altLang="ko-KR" sz="1800"/>
              <a:t>[3]</a:t>
            </a:r>
            <a:r>
              <a:rPr lang="en-US" altLang="ko-KR" sz="180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sz="1800"/>
              <a:t>D* Lite + WHCA* + WFG/SCC + Partial CBS : CBS</a:t>
            </a:r>
            <a:endParaRPr lang="ko-KR" altLang="en-US" sz="1800" dirty="0"/>
          </a:p>
        </p:txBody>
      </p:sp>
      <mc:AlternateContent xmlns:mc="http://schemas.openxmlformats.org/markup-compatibility/2006" xmlns:a14="http://schemas.microsoft.com/office/drawing/2010/main">
        <mc:Choice Requires="a14">
          <p:sp>
            <p:nvSpPr>
              <p:cNvPr id="10" name="내용 개체 틀 2">
                <a:extLst>
                  <a:ext uri="{FF2B5EF4-FFF2-40B4-BE49-F238E27FC236}">
                    <a16:creationId xmlns:a16="http://schemas.microsoft.com/office/drawing/2014/main" id="{DCDC2ADB-39EA-5D2E-F513-BE20BF8816A3}"/>
                  </a:ext>
                </a:extLst>
              </p:cNvPr>
              <p:cNvSpPr>
                <a:spLocks noGrp="1"/>
              </p:cNvSpPr>
              <p:nvPr>
                <p:ph idx="1"/>
              </p:nvPr>
            </p:nvSpPr>
            <p:spPr>
              <a:xfrm>
                <a:off x="556953" y="915324"/>
                <a:ext cx="8175567" cy="5219699"/>
              </a:xfrm>
            </p:spPr>
            <p:txBody>
              <a:bodyPr/>
              <a:lstStyle/>
              <a:p>
                <a:r>
                  <a:rPr lang="en-US" altLang="ko-KR" dirty="0"/>
                  <a:t>What is </a:t>
                </a:r>
                <a:r>
                  <a:rPr lang="en-US" altLang="ko-KR"/>
                  <a:t>the CBS algorithm</a:t>
                </a:r>
                <a:r>
                  <a:rPr lang="en-US" altLang="ko-KR" dirty="0"/>
                  <a:t>?</a:t>
                </a:r>
              </a:p>
              <a:p>
                <a:pPr lvl="1">
                  <a:lnSpc>
                    <a:spcPct val="150000"/>
                  </a:lnSpc>
                </a:pPr>
                <a:r>
                  <a:rPr lang="en-US" altLang="ko-KR"/>
                  <a:t>CBS [Conflict – Based Search]</a:t>
                </a:r>
                <a:endParaRPr lang="en-US" altLang="ko-KR" kern="100">
                  <a:solidFill>
                    <a:srgbClr val="FF0000"/>
                  </a:solidFill>
                </a:endParaRPr>
              </a:p>
              <a:p>
                <a:pPr lvl="2">
                  <a:lnSpc>
                    <a:spcPct val="150000"/>
                  </a:lnSpc>
                </a:pPr>
                <a:r>
                  <a:rPr lang="ko-KR" altLang="en-US"/>
                  <a:t>지역적 충돌 해소 위한 </a:t>
                </a:r>
                <a:r>
                  <a:rPr lang="en-US" altLang="ko-KR"/>
                  <a:t>MAPF</a:t>
                </a:r>
                <a:r>
                  <a:rPr lang="ko-KR" altLang="en-US"/>
                  <a:t> 알고리즘</a:t>
                </a:r>
                <a:endParaRPr lang="en-US" altLang="ko-KR"/>
              </a:p>
              <a:p>
                <a:pPr lvl="2">
                  <a:lnSpc>
                    <a:spcPct val="150000"/>
                  </a:lnSpc>
                </a:pPr>
                <a:r>
                  <a:rPr lang="ko-KR" altLang="en-US"/>
                  <a:t>소수 에이전트 간의 충돌을 효율적으로 해결함</a:t>
                </a:r>
                <a:r>
                  <a:rPr lang="en-US" altLang="ko-KR"/>
                  <a:t>.</a:t>
                </a:r>
              </a:p>
              <a:p>
                <a:pPr lvl="2">
                  <a:lnSpc>
                    <a:spcPct val="150000"/>
                  </a:lnSpc>
                </a:pPr>
                <a:r>
                  <a:rPr lang="ko-KR" altLang="en-US"/>
                  <a:t>시스템의 계산 효율성을 향상</a:t>
                </a:r>
                <a:r>
                  <a:rPr lang="en-US" altLang="ko-KR"/>
                  <a:t>.</a:t>
                </a:r>
              </a:p>
              <a:p>
                <a:pPr lvl="2">
                  <a:lnSpc>
                    <a:spcPct val="150000"/>
                  </a:lnSpc>
                </a:pPr>
                <a:endParaRPr lang="en-US" altLang="ko-KR" kern="100"/>
              </a:p>
              <a:p>
                <a:pPr lvl="1">
                  <a:lnSpc>
                    <a:spcPct val="150000"/>
                  </a:lnSpc>
                </a:pPr>
                <a:r>
                  <a:rPr lang="ko-KR" altLang="en-US"/>
                  <a:t>저수준 </a:t>
                </a:r>
                <a:r>
                  <a:rPr lang="en-US" altLang="ko-KR"/>
                  <a:t>[Low – Level]  : </a:t>
                </a:r>
                <a:r>
                  <a:rPr lang="en-US" altLang="ko-KR" kern="100"/>
                  <a:t>Time A* -&gt; </a:t>
                </a:r>
                <a:r>
                  <a:rPr lang="ko-KR" altLang="en-US" kern="100"/>
                  <a:t>개별 경로 탐색기</a:t>
                </a:r>
                <a:endParaRPr lang="en-US" altLang="ko-KR"/>
              </a:p>
              <a:p>
                <a:pPr lvl="2">
                  <a:lnSpc>
                    <a:spcPct val="150000"/>
                  </a:lnSpc>
                </a:pPr>
                <a:r>
                  <a:rPr lang="en-US" altLang="ko-KR"/>
                  <a:t>[time][x][y] </a:t>
                </a:r>
                <a:r>
                  <a:rPr lang="ko-KR" altLang="en-US"/>
                  <a:t>구조에서 </a:t>
                </a:r>
                <a:r>
                  <a:rPr lang="en-US" altLang="ko-KR"/>
                  <a:t>A* </a:t>
                </a:r>
                <a:r>
                  <a:rPr lang="ko-KR" altLang="en-US"/>
                  <a:t>탐색 수행</a:t>
                </a:r>
                <a:endParaRPr lang="en-US" altLang="ko-KR" kern="100"/>
              </a:p>
              <a:p>
                <a:pPr lvl="2">
                  <a:lnSpc>
                    <a:spcPct val="150000"/>
                  </a:lnSpc>
                </a:pPr>
                <a:r>
                  <a:rPr lang="en-US" altLang="ko-KR" kern="100"/>
                  <a:t> State </a:t>
                </a:r>
                <a:r>
                  <a:rPr lang="en-US" altLang="ko-KR" kern="100" dirty="0"/>
                  <a:t>(</a:t>
                </a:r>
                <a:r>
                  <a:rPr lang="ko-KR" altLang="ko-KR" kern="100" dirty="0"/>
                  <a:t>상태</a:t>
                </a:r>
                <a:r>
                  <a:rPr lang="en-US" altLang="ko-KR" kern="100" dirty="0"/>
                  <a:t>): </a:t>
                </a:r>
                <a14:m>
                  <m:oMath xmlns:m="http://schemas.openxmlformats.org/officeDocument/2006/math">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𝑠</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𝑥</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𝑦</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𝑡</m:t>
                        </m:r>
                      </m:e>
                    </m:d>
                  </m:oMath>
                </a14:m>
                <a:endParaRPr lang="en-US" altLang="ko-KR" kern="100">
                  <a:ea typeface="맑은 고딕" panose="020B0503020000020004" pitchFamily="50" charset="-127"/>
                  <a:cs typeface="Times New Roman" panose="02020603050405020304" pitchFamily="18" charset="0"/>
                </a:endParaRPr>
              </a:p>
              <a:p>
                <a:pPr lvl="2">
                  <a:lnSpc>
                    <a:spcPct val="150000"/>
                  </a:lnSpc>
                </a:pPr>
                <a:r>
                  <a:rPr lang="ko-KR" altLang="ko-KR" kern="100" dirty="0"/>
                  <a:t>평가 함수</a:t>
                </a:r>
                <a:r>
                  <a:rPr lang="en-US" altLang="ko-KR" kern="100" dirty="0"/>
                  <a:t> (f-value): </a:t>
                </a:r>
                <a14:m>
                  <m:oMath xmlns:m="http://schemas.openxmlformats.org/officeDocument/2006/math">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𝑓</m:t>
                    </m:r>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𝑠</m:t>
                        </m:r>
                      </m:e>
                    </m:d>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𝑔</m:t>
                    </m:r>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𝑠</m:t>
                        </m:r>
                      </m:e>
                    </m:d>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h</m:t>
                    </m:r>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𝑠</m:t>
                        </m:r>
                      </m:e>
                    </m:d>
                  </m:oMath>
                </a14:m>
                <a:endParaRPr lang="en-US" altLang="ko-KR" kern="100">
                  <a:ea typeface="맑은 고딕" panose="020B0503020000020004" pitchFamily="50" charset="-127"/>
                  <a:cs typeface="Times New Roman" panose="02020603050405020304" pitchFamily="18" charset="0"/>
                </a:endParaRPr>
              </a:p>
              <a:p>
                <a:pPr lvl="2">
                  <a:lnSpc>
                    <a:spcPct val="150000"/>
                  </a:lnSpc>
                </a:pPr>
                <a:r>
                  <a:rPr lang="en-US" altLang="ko-KR" kern="100"/>
                  <a:t> </a:t>
                </a:r>
                <a14:m>
                  <m:oMath xmlns:m="http://schemas.openxmlformats.org/officeDocument/2006/math">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𝑔</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𝑠</m:t>
                    </m:r>
                  </m:oMath>
                </a14:m>
                <a:r>
                  <a:rPr lang="en-US" altLang="ko-KR" kern="100" dirty="0"/>
                  <a:t>): </a:t>
                </a:r>
                <a14:m>
                  <m:oMath xmlns:m="http://schemas.openxmlformats.org/officeDocument/2006/math">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𝑔</m:t>
                    </m:r>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𝑥</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𝑦</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𝑡</m:t>
                        </m:r>
                      </m:e>
                    </m:d>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𝑡</m:t>
                    </m:r>
                  </m:oMath>
                </a14:m>
                <a:r>
                  <a:rPr lang="en-US" altLang="ko-KR" kern="100" dirty="0"/>
                  <a:t> </a:t>
                </a:r>
                <a:r>
                  <a:rPr lang="en-US" altLang="ko-KR" kern="100"/>
                  <a:t>(</a:t>
                </a:r>
                <a:r>
                  <a:rPr lang="ko-KR" altLang="ko-KR" kern="100"/>
                  <a:t> </a:t>
                </a:r>
                <a14:m>
                  <m:oMath xmlns:m="http://schemas.openxmlformats.org/officeDocument/2006/math">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𝑥</m:t>
                        </m:r>
                      </m:e>
                      <m: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0</m:t>
                        </m:r>
                      </m:sub>
                    </m:s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𝑦</m:t>
                        </m:r>
                      </m:e>
                      <m: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0</m:t>
                        </m:r>
                      </m:sub>
                    </m:s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 0</m:t>
                    </m:r>
                  </m:oMath>
                </a14:m>
                <a:r>
                  <a:rPr lang="en-US" altLang="ko-KR" kern="100"/>
                  <a:t>) -&gt;</a:t>
                </a:r>
                <a:r>
                  <a:rPr lang="ko-KR" altLang="ko-KR" kern="100"/>
                  <a:t> </a:t>
                </a:r>
                <a14:m>
                  <m:oMath xmlns:m="http://schemas.openxmlformats.org/officeDocument/2006/math">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𝑥</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𝑦</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𝑡</m:t>
                        </m:r>
                      </m:e>
                    </m:d>
                    <m:r>
                      <a:rPr lang="en-US" altLang="ko-KR" kern="100">
                        <a:latin typeface="Cambria Math" panose="02040503050406030204" pitchFamily="18" charset="0"/>
                        <a:ea typeface="맑은 고딕" panose="020B0503020000020004" pitchFamily="50" charset="-127"/>
                        <a:cs typeface="Times New Roman" panose="02020603050405020304" pitchFamily="18" charset="0"/>
                      </a:rPr>
                      <m:t> :</m:t>
                    </m:r>
                  </m:oMath>
                </a14:m>
                <a:r>
                  <a:rPr lang="en-US" altLang="ko-KR" kern="100"/>
                  <a:t> </a:t>
                </a:r>
                <a:r>
                  <a:rPr lang="ko-KR" altLang="ko-KR" kern="100" dirty="0"/>
                  <a:t>비용 </a:t>
                </a:r>
                <a14:m>
                  <m:oMath xmlns:m="http://schemas.openxmlformats.org/officeDocument/2006/math">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𝑡</m:t>
                    </m:r>
                  </m:oMath>
                </a14:m>
                <a:r>
                  <a:rPr lang="en-US" altLang="ko-KR" kern="100" dirty="0"/>
                  <a:t>)</a:t>
                </a:r>
                <a:endParaRPr lang="ko-KR" altLang="ko-KR" kern="100" dirty="0"/>
              </a:p>
              <a:p>
                <a:pPr lvl="2">
                  <a:lnSpc>
                    <a:spcPct val="150000"/>
                  </a:lnSpc>
                </a:pPr>
                <a14:m>
                  <m:oMath xmlns:m="http://schemas.openxmlformats.org/officeDocument/2006/math">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h</m:t>
                    </m:r>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𝑠</m:t>
                        </m:r>
                      </m:e>
                    </m:d>
                  </m:oMath>
                </a14:m>
                <a:r>
                  <a:rPr lang="en-US" altLang="ko-KR" kern="100" dirty="0"/>
                  <a:t>: </a:t>
                </a:r>
                <a14:m>
                  <m:oMath xmlns:m="http://schemas.openxmlformats.org/officeDocument/2006/math">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h</m:t>
                    </m:r>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𝑥</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𝑦</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𝑡</m:t>
                        </m:r>
                      </m:e>
                    </m:d>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d>
                      <m:dPr>
                        <m:begChr m:val="|"/>
                        <m:endChr m:val="|"/>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𝑥</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𝑥</m:t>
                            </m:r>
                          </m:e>
                          <m: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𝑔𝑜𝑎𝑙</m:t>
                            </m:r>
                          </m:sub>
                        </m:sSub>
                      </m:e>
                    </m:d>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d>
                      <m:dPr>
                        <m:begChr m:val="|"/>
                        <m:endChr m:val="|"/>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𝑦</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𝑦</m:t>
                            </m:r>
                          </m:e>
                          <m: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𝑔𝑜𝑎𝑙</m:t>
                            </m:r>
                          </m:sub>
                        </m:sSub>
                      </m:e>
                    </m:d>
                  </m:oMath>
                </a14:m>
                <a:endParaRPr lang="en-US" altLang="ko-KR" kern="100"/>
              </a:p>
              <a:p>
                <a:pPr lvl="2">
                  <a:lnSpc>
                    <a:spcPct val="150000"/>
                  </a:lnSpc>
                </a:pPr>
                <a:endParaRPr lang="en-US" altLang="ko-KR" kern="100"/>
              </a:p>
              <a:p>
                <a:pPr lvl="2">
                  <a:lnSpc>
                    <a:spcPct val="150000"/>
                  </a:lnSpc>
                </a:pPr>
                <a:endParaRPr lang="en-US" altLang="ko-KR" kern="100"/>
              </a:p>
              <a:p>
                <a:pPr lvl="2">
                  <a:lnSpc>
                    <a:spcPct val="150000"/>
                  </a:lnSpc>
                </a:pPr>
                <a:endParaRPr lang="en-US" altLang="ko-KR"/>
              </a:p>
            </p:txBody>
          </p:sp>
        </mc:Choice>
        <mc:Fallback xmlns="">
          <p:sp>
            <p:nvSpPr>
              <p:cNvPr id="10" name="내용 개체 틀 2">
                <a:extLst>
                  <a:ext uri="{FF2B5EF4-FFF2-40B4-BE49-F238E27FC236}">
                    <a16:creationId xmlns:a16="http://schemas.microsoft.com/office/drawing/2014/main" id="{DCDC2ADB-39EA-5D2E-F513-BE20BF8816A3}"/>
                  </a:ext>
                </a:extLst>
              </p:cNvPr>
              <p:cNvSpPr>
                <a:spLocks noGrp="1" noRot="1" noChangeAspect="1" noMove="1" noResize="1" noEditPoints="1" noAdjustHandles="1" noChangeArrowheads="1" noChangeShapeType="1" noTextEdit="1"/>
              </p:cNvSpPr>
              <p:nvPr>
                <p:ph idx="1"/>
              </p:nvPr>
            </p:nvSpPr>
            <p:spPr>
              <a:xfrm>
                <a:off x="556953" y="915324"/>
                <a:ext cx="8175567" cy="5219699"/>
              </a:xfrm>
              <a:blipFill>
                <a:blip r:embed="rId4"/>
                <a:stretch>
                  <a:fillRect l="-447" t="-584"/>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AEF34CA2-DB80-956C-DDC0-034D25D6B1D5}"/>
              </a:ext>
            </a:extLst>
          </p:cNvPr>
          <p:cNvSpPr txBox="1"/>
          <p:nvPr/>
        </p:nvSpPr>
        <p:spPr>
          <a:xfrm>
            <a:off x="2279666" y="3728991"/>
            <a:ext cx="131007" cy="276999"/>
          </a:xfrm>
          <a:prstGeom prst="rect">
            <a:avLst/>
          </a:prstGeom>
          <a:noFill/>
        </p:spPr>
        <p:txBody>
          <a:bodyPr wrap="none" rtlCol="0">
            <a:spAutoFit/>
          </a:bodyPr>
          <a:lstStyle/>
          <a:p>
            <a:pPr algn="l"/>
            <a:endParaRPr lang="ko-KR" altLang="en-US" sz="1200" spc="-4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4" name="직사각형 3">
            <a:extLst>
              <a:ext uri="{FF2B5EF4-FFF2-40B4-BE49-F238E27FC236}">
                <a16:creationId xmlns:a16="http://schemas.microsoft.com/office/drawing/2014/main" id="{0C505101-7FE5-B646-3B07-070B3E3F2ECC}"/>
              </a:ext>
            </a:extLst>
          </p:cNvPr>
          <p:cNvSpPr/>
          <p:nvPr/>
        </p:nvSpPr>
        <p:spPr>
          <a:xfrm>
            <a:off x="7067456" y="3162329"/>
            <a:ext cx="1555626" cy="184209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7262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4FF48-0F5A-CD85-C2C5-818B6799F6AD}"/>
            </a:ext>
          </a:extLst>
        </p:cNvPr>
        <p:cNvGrpSpPr/>
        <p:nvPr/>
      </p:nvGrpSpPr>
      <p:grpSpPr>
        <a:xfrm>
          <a:off x="0" y="0"/>
          <a:ext cx="0" cy="0"/>
          <a:chOff x="0" y="0"/>
          <a:chExt cx="0" cy="0"/>
        </a:xfrm>
      </p:grpSpPr>
      <p:pic>
        <p:nvPicPr>
          <p:cNvPr id="8" name="그림 7">
            <a:extLst>
              <a:ext uri="{FF2B5EF4-FFF2-40B4-BE49-F238E27FC236}">
                <a16:creationId xmlns:a16="http://schemas.microsoft.com/office/drawing/2014/main" id="{018EB30C-4A68-C6CF-748E-04FFB90803E2}"/>
              </a:ext>
            </a:extLst>
          </p:cNvPr>
          <p:cNvPicPr>
            <a:picLocks noChangeAspect="1"/>
          </p:cNvPicPr>
          <p:nvPr/>
        </p:nvPicPr>
        <p:blipFill>
          <a:blip r:embed="rId3"/>
          <a:stretch>
            <a:fillRect/>
          </a:stretch>
        </p:blipFill>
        <p:spPr>
          <a:xfrm>
            <a:off x="5662073" y="892087"/>
            <a:ext cx="2920470" cy="5219699"/>
          </a:xfrm>
          <a:prstGeom prst="rect">
            <a:avLst/>
          </a:prstGeom>
        </p:spPr>
      </p:pic>
      <p:sp>
        <p:nvSpPr>
          <p:cNvPr id="2" name="제목 1">
            <a:extLst>
              <a:ext uri="{FF2B5EF4-FFF2-40B4-BE49-F238E27FC236}">
                <a16:creationId xmlns:a16="http://schemas.microsoft.com/office/drawing/2014/main" id="{723D6DD2-1F7E-A942-43DF-55D0EA99B1A9}"/>
              </a:ext>
            </a:extLst>
          </p:cNvPr>
          <p:cNvSpPr>
            <a:spLocks noGrp="1"/>
          </p:cNvSpPr>
          <p:nvPr>
            <p:ph type="title"/>
          </p:nvPr>
        </p:nvSpPr>
        <p:spPr/>
        <p:txBody>
          <a:bodyPr/>
          <a:lstStyle/>
          <a:p>
            <a:r>
              <a:rPr lang="en-US" altLang="ko-KR" sz="1800"/>
              <a:t>[3]</a:t>
            </a:r>
            <a:r>
              <a:rPr lang="en-US" altLang="ko-KR" sz="180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sz="1800"/>
              <a:t>D* Lite + WHCA* + WFG/SCC + Partial CBS : CBS</a:t>
            </a:r>
            <a:endParaRPr lang="ko-KR" altLang="en-US" sz="1800" dirty="0"/>
          </a:p>
        </p:txBody>
      </p:sp>
      <mc:AlternateContent xmlns:mc="http://schemas.openxmlformats.org/markup-compatibility/2006" xmlns:a14="http://schemas.microsoft.com/office/drawing/2010/main">
        <mc:Choice Requires="a14">
          <p:sp>
            <p:nvSpPr>
              <p:cNvPr id="10" name="내용 개체 틀 2">
                <a:extLst>
                  <a:ext uri="{FF2B5EF4-FFF2-40B4-BE49-F238E27FC236}">
                    <a16:creationId xmlns:a16="http://schemas.microsoft.com/office/drawing/2014/main" id="{A8122189-4E87-A8D7-BD79-3A311BC77281}"/>
                  </a:ext>
                </a:extLst>
              </p:cNvPr>
              <p:cNvSpPr>
                <a:spLocks noGrp="1"/>
              </p:cNvSpPr>
              <p:nvPr>
                <p:ph idx="1"/>
              </p:nvPr>
            </p:nvSpPr>
            <p:spPr>
              <a:xfrm>
                <a:off x="556953" y="915324"/>
                <a:ext cx="8175567" cy="5219699"/>
              </a:xfrm>
            </p:spPr>
            <p:txBody>
              <a:bodyPr/>
              <a:lstStyle/>
              <a:p>
                <a:r>
                  <a:rPr lang="en-US" altLang="ko-KR" dirty="0"/>
                  <a:t>What is </a:t>
                </a:r>
                <a:r>
                  <a:rPr lang="en-US" altLang="ko-KR"/>
                  <a:t>the CBS algorithm</a:t>
                </a:r>
                <a:r>
                  <a:rPr lang="en-US" altLang="ko-KR" dirty="0"/>
                  <a:t>?</a:t>
                </a:r>
              </a:p>
              <a:p>
                <a:pPr lvl="1">
                  <a:lnSpc>
                    <a:spcPct val="150000"/>
                  </a:lnSpc>
                </a:pPr>
                <a:r>
                  <a:rPr lang="ko-KR" altLang="en-US"/>
                  <a:t>고수준 </a:t>
                </a:r>
                <a:r>
                  <a:rPr lang="en-US" altLang="ko-KR"/>
                  <a:t>[High – Level]  : </a:t>
                </a:r>
                <a:r>
                  <a:rPr lang="ko-KR" altLang="en-US"/>
                  <a:t>충돌 해결 위한 제약 조건 결정</a:t>
                </a:r>
                <a:endParaRPr lang="en-US" altLang="ko-KR"/>
              </a:p>
              <a:p>
                <a:pPr lvl="2">
                  <a:lnSpc>
                    <a:spcPct val="150000"/>
                  </a:lnSpc>
                </a:pPr>
                <a:r>
                  <a:rPr lang="en-US" altLang="ko-KR" kern="100"/>
                  <a:t>Cost(N)</a:t>
                </a:r>
                <a:r>
                  <a:rPr lang="ko-KR" altLang="ko-KR" kern="100"/>
                  <a:t> 가장 낮은 노드</a:t>
                </a:r>
                <a:r>
                  <a:rPr lang="en-US" altLang="ko-KR" kern="100"/>
                  <a:t> N -&gt;</a:t>
                </a:r>
                <a:r>
                  <a:rPr lang="ko-KR" altLang="ko-KR" kern="100"/>
                  <a:t> 우선순위 큐에서 선택</a:t>
                </a:r>
                <a:endParaRPr lang="en-US" altLang="ko-KR" kern="100"/>
              </a:p>
              <a:p>
                <a:pPr lvl="2">
                  <a:lnSpc>
                    <a:spcPct val="150000"/>
                  </a:lnSpc>
                </a:pPr>
                <a:endParaRPr lang="en-US" altLang="ko-KR" kern="100"/>
              </a:p>
              <a:p>
                <a:pPr marL="180975" lvl="2" indent="0">
                  <a:lnSpc>
                    <a:spcPct val="150000"/>
                  </a:lnSpc>
                  <a:buNone/>
                </a:pPr>
                <a:endParaRPr lang="en-US" altLang="ko-KR" kern="100"/>
              </a:p>
              <a:p>
                <a:pPr lvl="2">
                  <a:lnSpc>
                    <a:spcPct val="150000"/>
                  </a:lnSpc>
                </a:pPr>
                <a:r>
                  <a:rPr lang="en-US" altLang="ko-KR" kern="100"/>
                  <a:t> N: </a:t>
                </a:r>
                <a:r>
                  <a:rPr lang="ko-KR" altLang="ko-KR" kern="100"/>
                  <a:t>충돌 트리의 노드</a:t>
                </a:r>
                <a:r>
                  <a:rPr lang="en-US" altLang="ko-KR" kern="100"/>
                  <a:t> [</a:t>
                </a:r>
                <a:r>
                  <a:rPr lang="ko-KR" altLang="ko-KR" kern="100"/>
                  <a:t>제약 조건의 집합</a:t>
                </a:r>
                <a:r>
                  <a:rPr lang="en-US" altLang="ko-KR" kern="100"/>
                  <a:t>]</a:t>
                </a:r>
                <a:endParaRPr lang="ko-KR" altLang="ko-KR" kern="100"/>
              </a:p>
              <a:p>
                <a:pPr lvl="2">
                  <a:lnSpc>
                    <a:spcPct val="150000"/>
                  </a:lnSpc>
                </a:pPr>
                <a:r>
                  <a:rPr lang="en-US" altLang="ko-KR" kern="100"/>
                  <a:t> </a:t>
                </a:r>
                <a14:m>
                  <m:oMath xmlns:m="http://schemas.openxmlformats.org/officeDocument/2006/math">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𝑃</m:t>
                        </m:r>
                      </m:e>
                      <m: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𝑖</m:t>
                        </m:r>
                      </m:sub>
                    </m:sSub>
                  </m:oMath>
                </a14:m>
                <a:r>
                  <a:rPr lang="en-US" altLang="ko-KR" kern="100" dirty="0"/>
                  <a:t>: </a:t>
                </a:r>
                <a:r>
                  <a:rPr lang="ko-KR" altLang="ko-KR" kern="100" dirty="0"/>
                  <a:t>노드</a:t>
                </a:r>
                <a:r>
                  <a:rPr lang="en-US" altLang="ko-KR" kern="100" dirty="0"/>
                  <a:t> N</a:t>
                </a:r>
                <a:r>
                  <a:rPr lang="ko-KR" altLang="ko-KR" kern="100" dirty="0"/>
                  <a:t>의 제약 </a:t>
                </a:r>
                <a:r>
                  <a:rPr lang="ko-KR" altLang="ko-KR" kern="100"/>
                  <a:t>조건 </a:t>
                </a:r>
                <a:r>
                  <a:rPr lang="en-US" altLang="ko-KR" kern="100"/>
                  <a:t>&amp; </a:t>
                </a:r>
                <a:r>
                  <a:rPr lang="ko-KR" altLang="ko-KR" kern="100" err="1"/>
                  <a:t>저수준</a:t>
                </a:r>
                <a:r>
                  <a:rPr lang="ko-KR" altLang="ko-KR" kern="100"/>
                  <a:t> 탐색</a:t>
                </a:r>
                <a:r>
                  <a:rPr lang="en-US" altLang="ko-KR" kern="100"/>
                  <a:t> </a:t>
                </a:r>
                <a:r>
                  <a:rPr lang="ko-KR" altLang="en-US" kern="100"/>
                  <a:t>기반</a:t>
                </a:r>
                <a:r>
                  <a:rPr lang="ko-KR" altLang="ko-KR" kern="100"/>
                  <a:t> 에이전트</a:t>
                </a:r>
                <a:r>
                  <a:rPr lang="en-US" altLang="ko-KR" kern="100"/>
                  <a:t> </a:t>
                </a:r>
                <a:r>
                  <a:rPr lang="en-US" altLang="ko-KR" kern="100" dirty="0" err="1"/>
                  <a:t>i</a:t>
                </a:r>
                <a:r>
                  <a:rPr lang="ko-KR" altLang="ko-KR" kern="100"/>
                  <a:t>의 </a:t>
                </a:r>
                <a:r>
                  <a:rPr lang="ko-KR" altLang="ko-KR" kern="100" dirty="0"/>
                  <a:t>경로</a:t>
                </a:r>
              </a:p>
              <a:p>
                <a:pPr lvl="2">
                  <a:lnSpc>
                    <a:spcPct val="150000"/>
                  </a:lnSpc>
                </a:pPr>
                <a:r>
                  <a:rPr lang="en-US" altLang="ko-KR" kern="100"/>
                  <a:t> </a:t>
                </a:r>
                <a14:m>
                  <m:oMath xmlns:m="http://schemas.openxmlformats.org/officeDocument/2006/math">
                    <m:r>
                      <m:rPr>
                        <m:nor/>
                      </m:rPr>
                      <a:rPr lang="en-US" altLang="ko-KR" kern="100"/>
                      <m:t>PathCost</m:t>
                    </m:r>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𝑃</m:t>
                            </m:r>
                          </m:e>
                          <m:sub>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𝑖</m:t>
                            </m:r>
                          </m:sub>
                        </m:sSub>
                      </m:e>
                    </m:d>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oMath>
                </a14:m>
                <a:r>
                  <a:rPr lang="en-US" altLang="ko-KR" kern="100" dirty="0"/>
                  <a:t> </a:t>
                </a:r>
                <a:r>
                  <a:rPr lang="ko-KR" altLang="ko-KR" kern="100"/>
                  <a:t>경로 비용</a:t>
                </a:r>
                <a:br>
                  <a:rPr lang="en-US" altLang="ko-KR" kern="100" dirty="0"/>
                </a:br>
                <a:r>
                  <a:rPr lang="en-US" altLang="ko-KR" kern="100" dirty="0"/>
                  <a:t> </a:t>
                </a:r>
                <a14:m>
                  <m:oMath xmlns:m="http://schemas.openxmlformats.org/officeDocument/2006/math">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𝛼</m:t>
                    </m:r>
                    <m:r>
                      <a:rPr lang="en-US" altLang="ko-KR"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𝑚𝑜𝑣𝑒𝑠</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 + </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𝛽</m:t>
                    </m:r>
                    <m:r>
                      <a:rPr lang="en-US" altLang="ko-KR"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𝑤𝑎𝑖𝑡𝑠</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 + </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𝛾</m:t>
                    </m:r>
                    <m:r>
                      <a:rPr lang="en-US" altLang="ko-KR"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h</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_{</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𝑟𝑒𝑠𝑖𝑑𝑢𝑎𝑙</m:t>
                    </m:r>
                    <m:r>
                      <a:rPr lang="en-US" altLang="ko-KR" i="1" kern="100">
                        <a:latin typeface="Cambria Math" panose="02040503050406030204" pitchFamily="18" charset="0"/>
                        <a:ea typeface="맑은 고딕" panose="020B0503020000020004" pitchFamily="50" charset="-127"/>
                        <a:cs typeface="Times New Roman" panose="02020603050405020304" pitchFamily="18" charset="0"/>
                      </a:rPr>
                      <m:t>}</m:t>
                    </m:r>
                  </m:oMath>
                </a14:m>
                <a:endParaRPr lang="ko-KR" altLang="ko-KR" kern="100" dirty="0"/>
              </a:p>
              <a:p>
                <a:pPr marL="180975" lvl="2" indent="0">
                  <a:lnSpc>
                    <a:spcPct val="150000"/>
                  </a:lnSpc>
                  <a:buNone/>
                </a:pPr>
                <a:endParaRPr lang="en-US" altLang="ko-KR" kern="100" dirty="0"/>
              </a:p>
              <a:p>
                <a:pPr lvl="1">
                  <a:lnSpc>
                    <a:spcPct val="150000"/>
                  </a:lnSpc>
                </a:pPr>
                <a:r>
                  <a:rPr lang="ko-KR" altLang="ko-KR" kern="100"/>
                  <a:t>제약 조건</a:t>
                </a:r>
                <a:r>
                  <a:rPr lang="en-US" altLang="ko-KR" kern="100"/>
                  <a:t> (Constraint) </a:t>
                </a:r>
                <a:r>
                  <a:rPr lang="ko-KR" altLang="en-US" kern="100"/>
                  <a:t>예시</a:t>
                </a:r>
                <a:r>
                  <a:rPr lang="en-US" altLang="ko-KR" kern="100"/>
                  <a:t>:</a:t>
                </a:r>
              </a:p>
              <a:p>
                <a:pPr lvl="2">
                  <a:lnSpc>
                    <a:spcPct val="150000"/>
                  </a:lnSpc>
                </a:pPr>
                <a:r>
                  <a:rPr lang="en-US" altLang="ko-KR" kern="100"/>
                  <a:t>High Level</a:t>
                </a:r>
                <a:r>
                  <a:rPr lang="ko-KR" altLang="ko-KR" kern="100"/>
                  <a:t>에서 </a:t>
                </a:r>
                <a14:m>
                  <m:oMath xmlns:m="http://schemas.openxmlformats.org/officeDocument/2006/math">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m:t>
                    </m:r>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𝐴𝑔𝑒𝑛𝑡</m:t>
                    </m:r>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 </m:t>
                    </m:r>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𝐴</m:t>
                    </m:r>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 (5, 5), </m:t>
                    </m:r>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𝑡</m:t>
                    </m:r>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=3</m:t>
                    </m:r>
                  </m:oMath>
                </a14:m>
                <a:r>
                  <a:rPr lang="en-US" altLang="ko-KR" kern="100" dirty="0"/>
                  <a:t>) </a:t>
                </a:r>
                <a:r>
                  <a:rPr lang="ko-KR" altLang="ko-KR" kern="100" dirty="0"/>
                  <a:t>제약이 내려오면</a:t>
                </a:r>
                <a:r>
                  <a:rPr lang="en-US" altLang="ko-KR" kern="100"/>
                  <a:t>, </a:t>
                </a:r>
              </a:p>
              <a:p>
                <a:pPr lvl="2">
                  <a:lnSpc>
                    <a:spcPct val="150000"/>
                  </a:lnSpc>
                </a:pPr>
                <a:r>
                  <a:rPr lang="en-US" altLang="ko-KR" kern="100"/>
                  <a:t>Low Level</a:t>
                </a:r>
                <a:r>
                  <a:rPr lang="ko-KR" altLang="en-US" kern="100"/>
                  <a:t>은</a:t>
                </a:r>
                <a:r>
                  <a:rPr lang="ko-KR" altLang="ko-KR" kern="100"/>
                  <a:t> </a:t>
                </a:r>
                <a14:m>
                  <m:oMath xmlns:m="http://schemas.openxmlformats.org/officeDocument/2006/math">
                    <m:d>
                      <m:dPr>
                        <m:ctrlPr>
                          <a:rPr lang="ko-KR" altLang="ko-KR"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b="0" i="1" kern="100">
                            <a:latin typeface="Cambria Math" panose="02040503050406030204" pitchFamily="18" charset="0"/>
                            <a:ea typeface="맑은 고딕" panose="020B0503020000020004" pitchFamily="50" charset="-127"/>
                            <a:cs typeface="Times New Roman" panose="02020603050405020304" pitchFamily="18" charset="0"/>
                          </a:rPr>
                          <m:t>5,5,3</m:t>
                        </m:r>
                      </m:e>
                    </m:d>
                  </m:oMath>
                </a14:m>
                <a:r>
                  <a:rPr lang="en-US" altLang="ko-KR" kern="100" dirty="0"/>
                  <a:t> </a:t>
                </a:r>
                <a:r>
                  <a:rPr lang="ko-KR" altLang="ko-KR" kern="100"/>
                  <a:t>상태를</a:t>
                </a:r>
                <a:r>
                  <a:rPr lang="en-US" altLang="ko-KR" kern="100"/>
                  <a:t> </a:t>
                </a:r>
                <a:r>
                  <a:rPr lang="ko-KR" altLang="en-US" kern="100"/>
                  <a:t>고려하지 않는다</a:t>
                </a:r>
                <a:r>
                  <a:rPr lang="en-US" altLang="ko-KR" kern="100"/>
                  <a:t>.</a:t>
                </a:r>
                <a:endParaRPr lang="ko-KR" altLang="ko-KR" kern="100" dirty="0"/>
              </a:p>
              <a:p>
                <a:pPr lvl="2">
                  <a:lnSpc>
                    <a:spcPct val="150000"/>
                  </a:lnSpc>
                </a:pPr>
                <a:endParaRPr lang="en-US" altLang="ko-KR" kern="100"/>
              </a:p>
              <a:p>
                <a:pPr lvl="2">
                  <a:lnSpc>
                    <a:spcPct val="150000"/>
                  </a:lnSpc>
                </a:pPr>
                <a:endParaRPr lang="en-US" altLang="ko-KR" kern="100"/>
              </a:p>
              <a:p>
                <a:pPr lvl="2">
                  <a:lnSpc>
                    <a:spcPct val="150000"/>
                  </a:lnSpc>
                </a:pPr>
                <a:endParaRPr lang="en-US" altLang="ko-KR" kern="100"/>
              </a:p>
              <a:p>
                <a:pPr lvl="2">
                  <a:lnSpc>
                    <a:spcPct val="150000"/>
                  </a:lnSpc>
                </a:pPr>
                <a:endParaRPr lang="en-US" altLang="ko-KR"/>
              </a:p>
            </p:txBody>
          </p:sp>
        </mc:Choice>
        <mc:Fallback xmlns="">
          <p:sp>
            <p:nvSpPr>
              <p:cNvPr id="10" name="내용 개체 틀 2">
                <a:extLst>
                  <a:ext uri="{FF2B5EF4-FFF2-40B4-BE49-F238E27FC236}">
                    <a16:creationId xmlns:a16="http://schemas.microsoft.com/office/drawing/2014/main" id="{A8122189-4E87-A8D7-BD79-3A311BC77281}"/>
                  </a:ext>
                </a:extLst>
              </p:cNvPr>
              <p:cNvSpPr>
                <a:spLocks noGrp="1" noRot="1" noChangeAspect="1" noMove="1" noResize="1" noEditPoints="1" noAdjustHandles="1" noChangeArrowheads="1" noChangeShapeType="1" noTextEdit="1"/>
              </p:cNvSpPr>
              <p:nvPr>
                <p:ph idx="1"/>
              </p:nvPr>
            </p:nvSpPr>
            <p:spPr>
              <a:xfrm>
                <a:off x="556953" y="915324"/>
                <a:ext cx="8175567" cy="5219699"/>
              </a:xfrm>
              <a:blipFill>
                <a:blip r:embed="rId4"/>
                <a:stretch>
                  <a:fillRect l="-447" t="-584"/>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494341FF-2CD4-4FCB-817E-66AA59C9E807}"/>
              </a:ext>
            </a:extLst>
          </p:cNvPr>
          <p:cNvSpPr txBox="1"/>
          <p:nvPr/>
        </p:nvSpPr>
        <p:spPr>
          <a:xfrm>
            <a:off x="2279666" y="3728991"/>
            <a:ext cx="131007" cy="276999"/>
          </a:xfrm>
          <a:prstGeom prst="rect">
            <a:avLst/>
          </a:prstGeom>
          <a:noFill/>
        </p:spPr>
        <p:txBody>
          <a:bodyPr wrap="none" rtlCol="0">
            <a:spAutoFit/>
          </a:bodyPr>
          <a:lstStyle/>
          <a:p>
            <a:pPr algn="l"/>
            <a:endParaRPr lang="ko-KR" altLang="en-US" sz="1200" spc="-40" dirty="0">
              <a:latin typeface="Pretendard" panose="02000503000000020004" pitchFamily="2" charset="-127"/>
              <a:ea typeface="Pretendard" panose="02000503000000020004" pitchFamily="2" charset="-127"/>
              <a:cs typeface="Pretendard"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A9FFDB1-F25B-A11D-9F2F-8A99EF5EDAAD}"/>
                  </a:ext>
                </a:extLst>
              </p:cNvPr>
              <p:cNvSpPr txBox="1"/>
              <p:nvPr/>
            </p:nvSpPr>
            <p:spPr>
              <a:xfrm>
                <a:off x="685995" y="2125412"/>
                <a:ext cx="4674281" cy="700063"/>
              </a:xfrm>
              <a:prstGeom prst="rect">
                <a:avLst/>
              </a:prstGeom>
              <a:noFill/>
            </p:spPr>
            <p:txBody>
              <a:bodyPr wrap="square">
                <a:spAutoFit/>
              </a:bodyPr>
              <a:lstStyle/>
              <a:p>
                <a:pPr latinLnBrk="1">
                  <a:spcAft>
                    <a:spcPts val="800"/>
                  </a:spcAft>
                  <a:buNone/>
                </a:pPr>
                <a14:m>
                  <m:oMathPara xmlns:m="http://schemas.openxmlformats.org/officeDocument/2006/math">
                    <m:oMathParaPr>
                      <m:jc m:val="centerGroup"/>
                    </m:oMathParaPr>
                    <m:oMath xmlns:m="http://schemas.openxmlformats.org/officeDocument/2006/math">
                      <m:r>
                        <a:rPr lang="en-US" altLang="ko-KR" sz="1200" i="1" kern="100" smtClean="0">
                          <a:effectLst/>
                          <a:latin typeface="Cambria Math" panose="02040503050406030204" pitchFamily="18" charset="0"/>
                          <a:ea typeface="맑은 고딕" panose="020B0503020000020004" pitchFamily="50" charset="-127"/>
                          <a:cs typeface="Times New Roman" panose="02020603050405020304" pitchFamily="18" charset="0"/>
                        </a:rPr>
                        <m:t>𝐶𝑜𝑠𝑡</m:t>
                      </m:r>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𝑁</m:t>
                          </m:r>
                        </m:e>
                      </m:d>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m:t>
                      </m:r>
                      <m:nary>
                        <m:naryPr>
                          <m:chr m:val="∑"/>
                          <m:supHide m:val="on"/>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𝑖</m:t>
                          </m:r>
                          <m:r>
                            <a:rPr lang="ko-KR"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m:t>
                          </m:r>
                          <m:r>
                            <m:rPr>
                              <m:nor/>
                            </m:rPr>
                            <a:rPr lang="en-US" altLang="ko-KR" sz="1200" i="1" kern="100">
                              <a:effectLst/>
                              <a:latin typeface="Pretendard" panose="02000503000000020004" pitchFamily="2" charset="-127"/>
                              <a:ea typeface="Pretendard" panose="02000503000000020004" pitchFamily="2" charset="-127"/>
                              <a:cs typeface="Pretendard" panose="02000503000000020004" pitchFamily="2" charset="-127"/>
                            </a:rPr>
                            <m:t>Agents</m:t>
                          </m:r>
                        </m:sub>
                        <m:sup/>
                        <m:e>
                          <m:r>
                            <m:rPr>
                              <m:nor/>
                            </m:rPr>
                            <a:rPr lang="en-US" altLang="ko-KR" sz="1200" i="1" kern="100">
                              <a:effectLst/>
                              <a:latin typeface="Pretendard" panose="02000503000000020004" pitchFamily="2" charset="-127"/>
                              <a:ea typeface="Pretendard" panose="02000503000000020004" pitchFamily="2" charset="-127"/>
                              <a:cs typeface="Pretendard" panose="02000503000000020004" pitchFamily="2" charset="-127"/>
                            </a:rPr>
                            <m:t>PathCost</m:t>
                          </m:r>
                          <m:d>
                            <m:d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ko-KR" altLang="ko-KR"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𝑃</m:t>
                                  </m:r>
                                </m:e>
                                <m:sub>
                                  <m:r>
                                    <a:rPr lang="en-US" altLang="ko-KR" sz="1200" i="1" kern="100">
                                      <a:effectLst/>
                                      <a:latin typeface="Cambria Math" panose="02040503050406030204" pitchFamily="18" charset="0"/>
                                      <a:ea typeface="맑은 고딕" panose="020B0503020000020004" pitchFamily="50" charset="-127"/>
                                      <a:cs typeface="Times New Roman" panose="02020603050405020304" pitchFamily="18" charset="0"/>
                                    </a:rPr>
                                    <m:t>𝑖</m:t>
                                  </m:r>
                                </m:sub>
                              </m:sSub>
                            </m:e>
                          </m:d>
                        </m:e>
                      </m:nary>
                    </m:oMath>
                  </m:oMathPara>
                </a14:m>
                <a:endParaRPr lang="ko-KR" altLang="ko-KR" sz="1200" i="1" kern="100" dirty="0">
                  <a:effectLst/>
                  <a:latin typeface="Pretendard" panose="02000503000000020004" pitchFamily="2" charset="-127"/>
                  <a:ea typeface="Pretendard" panose="02000503000000020004" pitchFamily="2" charset="-127"/>
                  <a:cs typeface="Pretendard" panose="02000503000000020004" pitchFamily="2" charset="-127"/>
                </a:endParaRPr>
              </a:p>
            </p:txBody>
          </p:sp>
        </mc:Choice>
        <mc:Fallback xmlns="">
          <p:sp>
            <p:nvSpPr>
              <p:cNvPr id="3" name="TextBox 2">
                <a:extLst>
                  <a:ext uri="{FF2B5EF4-FFF2-40B4-BE49-F238E27FC236}">
                    <a16:creationId xmlns:a16="http://schemas.microsoft.com/office/drawing/2014/main" id="{BA9FFDB1-F25B-A11D-9F2F-8A99EF5EDAAD}"/>
                  </a:ext>
                </a:extLst>
              </p:cNvPr>
              <p:cNvSpPr txBox="1">
                <a:spLocks noRot="1" noChangeAspect="1" noMove="1" noResize="1" noEditPoints="1" noAdjustHandles="1" noChangeArrowheads="1" noChangeShapeType="1" noTextEdit="1"/>
              </p:cNvSpPr>
              <p:nvPr/>
            </p:nvSpPr>
            <p:spPr>
              <a:xfrm>
                <a:off x="685995" y="2125412"/>
                <a:ext cx="4674281" cy="700063"/>
              </a:xfrm>
              <a:prstGeom prst="rect">
                <a:avLst/>
              </a:prstGeom>
              <a:blipFill>
                <a:blip r:embed="rId5"/>
                <a:stretch>
                  <a:fillRect/>
                </a:stretch>
              </a:blipFill>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C2578245-5B1B-6030-020B-F0D0FC9B6808}"/>
              </a:ext>
            </a:extLst>
          </p:cNvPr>
          <p:cNvSpPr/>
          <p:nvPr/>
        </p:nvSpPr>
        <p:spPr>
          <a:xfrm>
            <a:off x="7067456" y="3162329"/>
            <a:ext cx="1555626" cy="184209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77419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067-FC0C-0EC4-4F17-F7E156A9F3B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D354B42-73CB-8ED8-4C55-30027CA45C7D}"/>
              </a:ext>
            </a:extLst>
          </p:cNvPr>
          <p:cNvSpPr>
            <a:spLocks noGrp="1"/>
          </p:cNvSpPr>
          <p:nvPr>
            <p:ph type="title"/>
          </p:nvPr>
        </p:nvSpPr>
        <p:spPr/>
        <p:txBody>
          <a:bodyPr/>
          <a:lstStyle/>
          <a:p>
            <a:r>
              <a:rPr lang="en-US" altLang="ko-KR" sz="1800"/>
              <a:t>[3]</a:t>
            </a:r>
            <a:r>
              <a:rPr lang="en-US" altLang="ko-KR" sz="180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sz="1800"/>
              <a:t>D* Lite + WHCA* + WFG/SCC + Partial CBS : DeadLock resolve</a:t>
            </a:r>
            <a:endParaRPr lang="ko-KR" altLang="en-US" sz="1800" dirty="0"/>
          </a:p>
        </p:txBody>
      </p:sp>
      <p:sp>
        <p:nvSpPr>
          <p:cNvPr id="10" name="내용 개체 틀 2">
            <a:extLst>
              <a:ext uri="{FF2B5EF4-FFF2-40B4-BE49-F238E27FC236}">
                <a16:creationId xmlns:a16="http://schemas.microsoft.com/office/drawing/2014/main" id="{7746C729-E85F-2751-97A7-D320C85557CF}"/>
              </a:ext>
            </a:extLst>
          </p:cNvPr>
          <p:cNvSpPr>
            <a:spLocks noGrp="1"/>
          </p:cNvSpPr>
          <p:nvPr>
            <p:ph idx="1"/>
          </p:nvPr>
        </p:nvSpPr>
        <p:spPr>
          <a:xfrm>
            <a:off x="556953" y="915324"/>
            <a:ext cx="8175567" cy="5219699"/>
          </a:xfrm>
        </p:spPr>
        <p:txBody>
          <a:bodyPr/>
          <a:lstStyle/>
          <a:p>
            <a:r>
              <a:rPr lang="en-US" altLang="ko-KR"/>
              <a:t>1.</a:t>
            </a:r>
            <a:r>
              <a:rPr lang="ko-KR" altLang="en-US"/>
              <a:t> 교착 감지</a:t>
            </a:r>
            <a:endParaRPr lang="en-US" altLang="ko-KR"/>
          </a:p>
          <a:p>
            <a:pPr lvl="1"/>
            <a:r>
              <a:rPr lang="en-US" altLang="ko-KR"/>
              <a:t>WFG &amp; SCC </a:t>
            </a:r>
            <a:r>
              <a:rPr lang="ko-KR" altLang="en-US"/>
              <a:t>활용하여 교착 상태 식별</a:t>
            </a:r>
            <a:endParaRPr lang="en-US" altLang="ko-KR"/>
          </a:p>
          <a:p>
            <a:pPr lvl="1"/>
            <a:endParaRPr lang="en-US" altLang="ko-KR"/>
          </a:p>
          <a:p>
            <a:r>
              <a:rPr lang="en-US" altLang="ko-KR"/>
              <a:t>2. Partical CBS</a:t>
            </a:r>
          </a:p>
          <a:p>
            <a:pPr lvl="1"/>
            <a:r>
              <a:rPr lang="en-US" altLang="ko-KR"/>
              <a:t>SCC </a:t>
            </a:r>
            <a:r>
              <a:rPr lang="ko-KR" altLang="en-US"/>
              <a:t>식별 그룹에 </a:t>
            </a:r>
            <a:r>
              <a:rPr lang="en-US" altLang="ko-KR"/>
              <a:t>Partial CBS </a:t>
            </a:r>
            <a:r>
              <a:rPr lang="ko-KR" altLang="en-US"/>
              <a:t>적용</a:t>
            </a:r>
            <a:endParaRPr lang="en-US" altLang="ko-KR"/>
          </a:p>
          <a:p>
            <a:pPr lvl="1"/>
            <a:endParaRPr lang="en-US" altLang="ko-KR"/>
          </a:p>
          <a:p>
            <a:r>
              <a:rPr lang="en-US" altLang="ko-KR"/>
              <a:t>3. </a:t>
            </a:r>
            <a:r>
              <a:rPr lang="ko-KR" altLang="en-US"/>
              <a:t>우선순위 기반 해결</a:t>
            </a:r>
            <a:endParaRPr lang="en-US" altLang="ko-KR"/>
          </a:p>
          <a:p>
            <a:pPr lvl="1"/>
            <a:r>
              <a:rPr lang="en-US" altLang="ko-KR"/>
              <a:t>CBS </a:t>
            </a:r>
            <a:r>
              <a:rPr lang="ko-KR" altLang="en-US"/>
              <a:t>실패할 시</a:t>
            </a:r>
            <a:r>
              <a:rPr lang="en-US" altLang="ko-KR"/>
              <a:t>, </a:t>
            </a:r>
            <a:r>
              <a:rPr lang="ko-KR" altLang="en-US"/>
              <a:t>우선순위 기반 해결</a:t>
            </a:r>
            <a:endParaRPr lang="en-US" altLang="ko-KR"/>
          </a:p>
          <a:p>
            <a:pPr lvl="1"/>
            <a:r>
              <a:rPr lang="en-US" altLang="ko-KR"/>
              <a:t>A*,</a:t>
            </a:r>
            <a:r>
              <a:rPr lang="ko-KR" altLang="en-US"/>
              <a:t> </a:t>
            </a:r>
            <a:r>
              <a:rPr lang="en-US" altLang="ko-KR"/>
              <a:t>D*</a:t>
            </a:r>
            <a:r>
              <a:rPr lang="ko-KR" altLang="en-US"/>
              <a:t> </a:t>
            </a:r>
            <a:r>
              <a:rPr lang="en-US" altLang="ko-KR"/>
              <a:t>lite</a:t>
            </a:r>
            <a:r>
              <a:rPr lang="ko-KR" altLang="en-US"/>
              <a:t>와 동일한 우선순위 기준</a:t>
            </a:r>
            <a:endParaRPr lang="en-US" altLang="ko-KR"/>
          </a:p>
          <a:p>
            <a:pPr lvl="1"/>
            <a:endParaRPr lang="en-US" altLang="ko-KR"/>
          </a:p>
          <a:p>
            <a:r>
              <a:rPr lang="en-US" altLang="ko-KR"/>
              <a:t>4. Pull – over</a:t>
            </a:r>
          </a:p>
          <a:p>
            <a:pPr lvl="1"/>
            <a:r>
              <a:rPr lang="en-US" altLang="ko-KR"/>
              <a:t>Max</a:t>
            </a:r>
            <a:r>
              <a:rPr lang="ko-KR" altLang="en-US"/>
              <a:t> </a:t>
            </a:r>
            <a:r>
              <a:rPr lang="en-US" altLang="ko-KR"/>
              <a:t>Stuck</a:t>
            </a:r>
            <a:r>
              <a:rPr lang="ko-KR" altLang="en-US"/>
              <a:t> </a:t>
            </a:r>
            <a:r>
              <a:rPr lang="en-US" altLang="ko-KR"/>
              <a:t>value</a:t>
            </a:r>
            <a:r>
              <a:rPr lang="ko-KR" altLang="en-US"/>
              <a:t> </a:t>
            </a:r>
            <a:r>
              <a:rPr lang="en-US" altLang="ko-KR"/>
              <a:t>AGV -&gt; Leader AGV</a:t>
            </a:r>
          </a:p>
          <a:p>
            <a:pPr lvl="1"/>
            <a:r>
              <a:rPr lang="ko-KR" altLang="en-US"/>
              <a:t>우선순위 실패할 시</a:t>
            </a:r>
            <a:r>
              <a:rPr lang="en-US" altLang="ko-KR"/>
              <a:t>, Leader </a:t>
            </a:r>
            <a:r>
              <a:rPr lang="ko-KR" altLang="en-US"/>
              <a:t>제외 </a:t>
            </a:r>
            <a:r>
              <a:rPr lang="en-US" altLang="ko-KR"/>
              <a:t>AGV </a:t>
            </a:r>
            <a:r>
              <a:rPr lang="ko-KR" altLang="en-US"/>
              <a:t>한 칸씩 후진</a:t>
            </a:r>
            <a:r>
              <a:rPr lang="en-US" altLang="ko-KR"/>
              <a:t>.</a:t>
            </a:r>
          </a:p>
          <a:p>
            <a:pPr lvl="2">
              <a:lnSpc>
                <a:spcPct val="150000"/>
              </a:lnSpc>
            </a:pPr>
            <a:endParaRPr lang="en-US" altLang="ko-KR" kern="100"/>
          </a:p>
          <a:p>
            <a:pPr lvl="2">
              <a:lnSpc>
                <a:spcPct val="150000"/>
              </a:lnSpc>
            </a:pPr>
            <a:endParaRPr lang="en-US" altLang="ko-KR" kern="100"/>
          </a:p>
          <a:p>
            <a:pPr lvl="2">
              <a:lnSpc>
                <a:spcPct val="150000"/>
              </a:lnSpc>
            </a:pPr>
            <a:endParaRPr lang="en-US" altLang="ko-KR" kern="100"/>
          </a:p>
          <a:p>
            <a:pPr lvl="2">
              <a:lnSpc>
                <a:spcPct val="150000"/>
              </a:lnSpc>
            </a:pPr>
            <a:endParaRPr lang="en-US" altLang="ko-KR"/>
          </a:p>
        </p:txBody>
      </p:sp>
      <p:sp>
        <p:nvSpPr>
          <p:cNvPr id="9" name="TextBox 8">
            <a:extLst>
              <a:ext uri="{FF2B5EF4-FFF2-40B4-BE49-F238E27FC236}">
                <a16:creationId xmlns:a16="http://schemas.microsoft.com/office/drawing/2014/main" id="{70AB2937-A817-8DC9-6364-3A8244392670}"/>
              </a:ext>
            </a:extLst>
          </p:cNvPr>
          <p:cNvSpPr txBox="1"/>
          <p:nvPr/>
        </p:nvSpPr>
        <p:spPr>
          <a:xfrm>
            <a:off x="2279666" y="3728991"/>
            <a:ext cx="131007" cy="276999"/>
          </a:xfrm>
          <a:prstGeom prst="rect">
            <a:avLst/>
          </a:prstGeom>
          <a:noFill/>
        </p:spPr>
        <p:txBody>
          <a:bodyPr wrap="none" rtlCol="0">
            <a:spAutoFit/>
          </a:bodyPr>
          <a:lstStyle/>
          <a:p>
            <a:pPr algn="l"/>
            <a:endParaRPr lang="ko-KR" altLang="en-US" sz="1200" spc="-40" dirty="0">
              <a:latin typeface="Pretendard" panose="02000503000000020004" pitchFamily="2" charset="-127"/>
              <a:ea typeface="Pretendard" panose="02000503000000020004" pitchFamily="2" charset="-127"/>
              <a:cs typeface="Pretendard" panose="02000503000000020004" pitchFamily="2" charset="-127"/>
            </a:endParaRPr>
          </a:p>
        </p:txBody>
      </p:sp>
      <p:pic>
        <p:nvPicPr>
          <p:cNvPr id="5" name="그림 4">
            <a:extLst>
              <a:ext uri="{FF2B5EF4-FFF2-40B4-BE49-F238E27FC236}">
                <a16:creationId xmlns:a16="http://schemas.microsoft.com/office/drawing/2014/main" id="{634A01C6-62FE-3F24-0DE5-28F68048A255}"/>
              </a:ext>
            </a:extLst>
          </p:cNvPr>
          <p:cNvPicPr>
            <a:picLocks noChangeAspect="1"/>
          </p:cNvPicPr>
          <p:nvPr/>
        </p:nvPicPr>
        <p:blipFill>
          <a:blip r:embed="rId3"/>
          <a:stretch>
            <a:fillRect/>
          </a:stretch>
        </p:blipFill>
        <p:spPr>
          <a:xfrm>
            <a:off x="5662073" y="892087"/>
            <a:ext cx="2920470" cy="5219699"/>
          </a:xfrm>
          <a:prstGeom prst="rect">
            <a:avLst/>
          </a:prstGeom>
        </p:spPr>
      </p:pic>
    </p:spTree>
    <p:extLst>
      <p:ext uri="{BB962C8B-B14F-4D97-AF65-F5344CB8AC3E}">
        <p14:creationId xmlns:p14="http://schemas.microsoft.com/office/powerpoint/2010/main" val="967043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BBAEA-AA6A-5DA4-E6ED-A97071CB37F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9BC133-9F06-511F-14B5-CC9504C4A886}"/>
              </a:ext>
            </a:extLst>
          </p:cNvPr>
          <p:cNvSpPr>
            <a:spLocks noGrp="1"/>
          </p:cNvSpPr>
          <p:nvPr>
            <p:ph type="title"/>
          </p:nvPr>
        </p:nvSpPr>
        <p:spPr>
          <a:xfrm>
            <a:off x="628650" y="365127"/>
            <a:ext cx="8110904" cy="420686"/>
          </a:xfrm>
        </p:spPr>
        <p:txBody>
          <a:bodyPr/>
          <a:lstStyle/>
          <a:p>
            <a:r>
              <a:rPr lang="en-US" altLang="ko-KR" sz="1800" dirty="0"/>
              <a:t>[3]</a:t>
            </a:r>
            <a:r>
              <a:rPr lang="en-US" altLang="ko-KR" sz="1800" dirty="0">
                <a:latin typeface="Pretendard SemiBold" panose="02000703000000020004" pitchFamily="2" charset="-127"/>
                <a:ea typeface="Pretendard SemiBold" panose="02000703000000020004" pitchFamily="2" charset="-127"/>
                <a:cs typeface="Pretendard SemiBold" panose="02000703000000020004" pitchFamily="2" charset="-127"/>
              </a:rPr>
              <a:t> </a:t>
            </a:r>
            <a:r>
              <a:rPr lang="en-US" altLang="ko-KR" dirty="0"/>
              <a:t>D* Lite + WHCA* + WFG/SCC + </a:t>
            </a:r>
            <a:r>
              <a:rPr lang="en-US" altLang="ko-KR"/>
              <a:t>Partial CBS : </a:t>
            </a:r>
            <a:r>
              <a:rPr lang="en-US" altLang="ko-KR" sz="1800"/>
              <a:t>pseudo-code</a:t>
            </a:r>
            <a:endParaRPr lang="ko-KR" altLang="en-US" sz="1800" dirty="0"/>
          </a:p>
        </p:txBody>
      </p:sp>
      <p:sp>
        <p:nvSpPr>
          <p:cNvPr id="6" name="TextBox 5">
            <a:extLst>
              <a:ext uri="{FF2B5EF4-FFF2-40B4-BE49-F238E27FC236}">
                <a16:creationId xmlns:a16="http://schemas.microsoft.com/office/drawing/2014/main" id="{A0D09F5F-091A-F5A2-B4AA-8FFA5015C220}"/>
              </a:ext>
            </a:extLst>
          </p:cNvPr>
          <p:cNvSpPr txBox="1"/>
          <p:nvPr/>
        </p:nvSpPr>
        <p:spPr>
          <a:xfrm>
            <a:off x="105508" y="1689342"/>
            <a:ext cx="4258409" cy="3647152"/>
          </a:xfrm>
          <a:prstGeom prst="rect">
            <a:avLst/>
          </a:prstGeom>
          <a:noFill/>
          <a:ln>
            <a:solidFill>
              <a:schemeClr val="tx1"/>
            </a:solidFill>
          </a:ln>
        </p:spPr>
        <p:txBody>
          <a:bodyPr wrap="square">
            <a:spAutoFit/>
          </a:bodyPr>
          <a:lstStyle/>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function plan_</a:t>
            </a:r>
            <a:r>
              <a:rPr lang="en-US" altLang="ko-KR" sz="1100" b="1">
                <a:latin typeface="Pretendard" panose="02000503000000020004" pitchFamily="2" charset="-127"/>
                <a:ea typeface="Pretendard" panose="02000503000000020004" pitchFamily="2" charset="-127"/>
                <a:cs typeface="Pretendard" panose="02000503000000020004" pitchFamily="2" charset="-127"/>
              </a:rPr>
              <a:t>WHCAstar</a:t>
            </a: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(agents, map):</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a:t>
            </a:r>
          </a:p>
          <a:p>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a:t>
            </a:r>
            <a:r>
              <a:rPr lang="en-US" altLang="ko-KR" sz="11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 1. WHCA* (First attempt)</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rt = create_reservation_table()</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wf_edges = []</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sorted_agents = sort_by_priority(agents)</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for agent in sorted_agents:</a:t>
            </a:r>
          </a:p>
          <a:p>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a:t>
            </a:r>
            <a:r>
              <a:rPr lang="en-US" altLang="ko-KR" sz="11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 (Plan H_steps using D* Lite)</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path = dstar_find_path(agent.pf, h_steps, rt)</a:t>
            </a:r>
          </a:p>
          <a:p>
            <a:pPr algn="l">
              <a:buNone/>
            </a:pPr>
            <a:endParaRPr lang="en-US" altLang="ko-KR" sz="1100" b="1" i="0">
              <a:effectLst/>
              <a:latin typeface="Pretendard" panose="02000503000000020004" pitchFamily="2" charset="-127"/>
              <a:ea typeface="Pretendard" panose="02000503000000020004" pitchFamily="2" charset="-127"/>
              <a:cs typeface="Pretendard" panose="02000503000000020004" pitchFamily="2" charset="-127"/>
            </a:endParaRPr>
          </a:p>
          <a:p>
            <a:r>
              <a:rPr lang="en-US" altLang="ko-KR" sz="1100" b="1"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sz="11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 (Build WFG - Wait-For Graph)</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if has_conflict(path) with other_agent then</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add_wait_edge(wf_edges, agent, other_agent)</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provisional_plan[agent.id] = agent.pos </a:t>
            </a:r>
            <a:r>
              <a:rPr lang="en-US" altLang="ko-KR" sz="1100" i="1">
                <a:solidFill>
                  <a:schemeClr val="tx1">
                    <a:lumMod val="50000"/>
                    <a:lumOff val="50000"/>
                  </a:schemeClr>
                </a:solidFill>
                <a:effectLst/>
                <a:latin typeface="Pretendard" panose="02000503000000020004" pitchFamily="2" charset="-127"/>
                <a:ea typeface="Pretendard" panose="02000503000000020004" pitchFamily="2" charset="-127"/>
                <a:cs typeface="Pretendard" panose="02000503000000020004" pitchFamily="2" charset="-127"/>
              </a:rPr>
              <a:t>// </a:t>
            </a:r>
            <a:r>
              <a:rPr lang="en-US" altLang="ko-KR" sz="11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wait</a:t>
            </a:r>
            <a:endParaRPr lang="ko-KR" altLang="en-US" sz="1100" i="1">
              <a:solidFill>
                <a:schemeClr val="tx1">
                  <a:lumMod val="50000"/>
                  <a:lumOff val="50000"/>
                </a:schemeClr>
              </a:solidFill>
              <a:effectLst/>
              <a:latin typeface="Pretendard" panose="02000503000000020004" pitchFamily="2" charset="-127"/>
              <a:ea typeface="Pretendard" panose="02000503000000020004" pitchFamily="2" charset="-127"/>
              <a:cs typeface="Pretendard" panose="02000503000000020004" pitchFamily="2" charset="-127"/>
            </a:endParaRPr>
          </a:p>
          <a:p>
            <a:pPr algn="l">
              <a:buNone/>
            </a:pPr>
            <a:r>
              <a:rPr lang="ko-KR" altLang="en-US" sz="1100" b="1" i="0">
                <a:effectLst/>
                <a:latin typeface="Pretendard" panose="02000503000000020004" pitchFamily="2" charset="-127"/>
                <a:ea typeface="Pretendard" panose="02000503000000020004" pitchFamily="2" charset="-127"/>
                <a:cs typeface="Pretendard" panose="02000503000000020004" pitchFamily="2" charset="-127"/>
              </a:rPr>
              <a:t>    </a:t>
            </a: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else</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reserve_path(rt, path)</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provisional_plan[agent.id] = path[1] </a:t>
            </a:r>
            <a:r>
              <a:rPr lang="en-US" altLang="ko-KR" sz="1100" i="1">
                <a:solidFill>
                  <a:schemeClr val="tx1">
                    <a:lumMod val="50000"/>
                    <a:lumOff val="50000"/>
                  </a:schemeClr>
                </a:solidFill>
                <a:effectLst/>
                <a:latin typeface="Pretendard" panose="02000503000000020004" pitchFamily="2" charset="-127"/>
                <a:ea typeface="Pretendard" panose="02000503000000020004" pitchFamily="2" charset="-127"/>
                <a:cs typeface="Pretendard" panose="02000503000000020004" pitchFamily="2" charset="-127"/>
              </a:rPr>
              <a:t>// move forward</a:t>
            </a:r>
          </a:p>
          <a:p>
            <a:pPr algn="l">
              <a:buNone/>
            </a:pPr>
            <a:endParaRPr lang="ko-KR" altLang="en-US" sz="1100" b="1" i="0">
              <a:effectLst/>
              <a:latin typeface="Pretendard" panose="02000503000000020004" pitchFamily="2" charset="-127"/>
              <a:ea typeface="Pretendard" panose="02000503000000020004" pitchFamily="2" charset="-127"/>
              <a:cs typeface="Pretendard" panose="02000503000000020004" pitchFamily="2" charset="-127"/>
            </a:endParaRPr>
          </a:p>
          <a:p>
            <a:r>
              <a:rPr lang="ko-KR" altLang="en-US" sz="1100" b="1">
                <a:latin typeface="Pretendard" panose="02000503000000020004" pitchFamily="2" charset="-127"/>
                <a:ea typeface="Pretendard" panose="02000503000000020004" pitchFamily="2" charset="-127"/>
                <a:cs typeface="Pretendard" panose="02000503000000020004" pitchFamily="2" charset="-127"/>
              </a:rPr>
              <a:t>   </a:t>
            </a:r>
            <a:r>
              <a:rPr lang="en-US" altLang="ko-KR" sz="11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 2. wfg/scc (Deadlock detection)</a:t>
            </a:r>
          </a:p>
          <a:p>
            <a:r>
              <a:rPr lang="en-US" altLang="ko-KR" sz="1100" b="1">
                <a:latin typeface="Pretendard" panose="02000503000000020004" pitchFamily="2" charset="-127"/>
                <a:ea typeface="Pretendard" panose="02000503000000020004" pitchFamily="2" charset="-127"/>
                <a:cs typeface="Pretendard" panose="02000503000000020004" pitchFamily="2" charset="-127"/>
              </a:rPr>
              <a:t>  sccmask = detect_scc(wf_edges)</a:t>
            </a:r>
          </a:p>
        </p:txBody>
      </p:sp>
      <p:sp>
        <p:nvSpPr>
          <p:cNvPr id="11" name="TextBox 10">
            <a:extLst>
              <a:ext uri="{FF2B5EF4-FFF2-40B4-BE49-F238E27FC236}">
                <a16:creationId xmlns:a16="http://schemas.microsoft.com/office/drawing/2014/main" id="{41E7FB9C-7A59-FB96-7199-191FCCCB008A}"/>
              </a:ext>
            </a:extLst>
          </p:cNvPr>
          <p:cNvSpPr txBox="1"/>
          <p:nvPr/>
        </p:nvSpPr>
        <p:spPr>
          <a:xfrm>
            <a:off x="4515162" y="1689342"/>
            <a:ext cx="4523330" cy="3647152"/>
          </a:xfrm>
          <a:prstGeom prst="rect">
            <a:avLst/>
          </a:prstGeom>
          <a:noFill/>
          <a:ln>
            <a:solidFill>
              <a:schemeClr val="tx1"/>
            </a:solidFill>
          </a:ln>
        </p:spPr>
        <p:txBody>
          <a:bodyPr wrap="square">
            <a:spAutoFit/>
          </a:bodyPr>
          <a:lstStyle/>
          <a:p>
            <a:r>
              <a:rPr lang="en-US" altLang="ko-KR" sz="1100" i="1">
                <a:solidFill>
                  <a:schemeClr val="tx1">
                    <a:lumMod val="50000"/>
                    <a:lumOff val="50000"/>
                  </a:schemeClr>
                </a:solidFill>
                <a:effectLst/>
                <a:latin typeface="Pretendard" panose="02000503000000020004" pitchFamily="2" charset="-127"/>
                <a:ea typeface="Pretendard" panose="02000503000000020004" pitchFamily="2" charset="-127"/>
                <a:cs typeface="Pretendard" panose="02000503000000020004" pitchFamily="2" charset="-127"/>
              </a:rPr>
              <a:t>// 3. partial cbs </a:t>
            </a:r>
            <a:r>
              <a:rPr lang="en-US" altLang="ko-KR" sz="11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(Deadlock resolution branch)</a:t>
            </a:r>
          </a:p>
          <a:p>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if sccmask &gt; 0 then</a:t>
            </a:r>
          </a:p>
          <a:p>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a:t>
            </a:r>
            <a:r>
              <a:rPr lang="en-US" altLang="ko-KR" sz="1100" i="1">
                <a:solidFill>
                  <a:schemeClr val="tx1">
                    <a:lumMod val="50000"/>
                    <a:lumOff val="50000"/>
                  </a:schemeClr>
                </a:solidFill>
                <a:effectLst/>
                <a:latin typeface="Pretendard" panose="02000503000000020004" pitchFamily="2" charset="-127"/>
                <a:ea typeface="Pretendard" panose="02000503000000020004" pitchFamily="2" charset="-127"/>
                <a:cs typeface="Pretendard" panose="02000503000000020004" pitchFamily="2" charset="-127"/>
              </a:rPr>
              <a:t>// </a:t>
            </a:r>
            <a:r>
              <a:rPr lang="en-US" altLang="ko-KR" sz="11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(Deadlock occurred)</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deadlocked_group = get_agents_from_mask(sccmask)</a:t>
            </a:r>
          </a:p>
          <a:p>
            <a:r>
              <a:rPr lang="en-US" altLang="ko-KR" sz="1100" i="1">
                <a:solidFill>
                  <a:schemeClr val="tx1">
                    <a:lumMod val="50000"/>
                    <a:lumOff val="50000"/>
                  </a:schemeClr>
                </a:solidFill>
                <a:effectLst/>
                <a:latin typeface="Pretendard" panose="02000503000000020004" pitchFamily="2" charset="-127"/>
                <a:ea typeface="Pretendard" panose="02000503000000020004" pitchFamily="2" charset="-127"/>
                <a:cs typeface="Pretendard" panose="02000503000000020004" pitchFamily="2" charset="-127"/>
              </a:rPr>
              <a:t>    // </a:t>
            </a:r>
            <a:r>
              <a:rPr lang="en-US" altLang="ko-KR" sz="11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(Attempt negotiation)</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negotiated_plans, ok </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 run_partial_cbs(deadlocked_group, rt)</a:t>
            </a:r>
          </a:p>
          <a:p>
            <a:pPr algn="l">
              <a:buNone/>
            </a:pPr>
            <a:endParaRPr lang="en-US" altLang="ko-KR" sz="1100" b="1" i="0">
              <a:effectLst/>
              <a:latin typeface="Pretendard" panose="02000503000000020004" pitchFamily="2" charset="-127"/>
              <a:ea typeface="Pretendard" panose="02000503000000020004" pitchFamily="2" charset="-127"/>
              <a:cs typeface="Pretendard" panose="02000503000000020004" pitchFamily="2" charset="-127"/>
            </a:endParaRP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if ok == true then</a:t>
            </a:r>
          </a:p>
          <a:p>
            <a:pPr algn="l">
              <a:buNone/>
            </a:pPr>
            <a:r>
              <a:rPr lang="en-US" altLang="ko-KR" sz="1100" i="1">
                <a:solidFill>
                  <a:schemeClr val="tx1">
                    <a:lumMod val="50000"/>
                    <a:lumOff val="50000"/>
                  </a:schemeClr>
                </a:solidFill>
                <a:effectLst/>
                <a:latin typeface="Pretendard" panose="02000503000000020004" pitchFamily="2" charset="-127"/>
                <a:ea typeface="Pretendard" panose="02000503000000020004" pitchFamily="2" charset="-127"/>
                <a:cs typeface="Pretendard" panose="02000503000000020004" pitchFamily="2" charset="-127"/>
              </a:rPr>
              <a:t>      // (Negotiation success: Overwrite with CBS results)                </a:t>
            </a:r>
          </a:p>
          <a:p>
            <a:pPr algn="l">
              <a:buNone/>
            </a:pPr>
            <a:r>
              <a:rPr lang="en-US" altLang="ko-KR" sz="1100" b="1"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overwrite_next_pos(provisional_plan, negotiated_plans)</a:t>
            </a: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else </a:t>
            </a:r>
          </a:p>
          <a:p>
            <a:r>
              <a:rPr lang="en-US" altLang="ko-KR" sz="1100" i="1">
                <a:solidFill>
                  <a:schemeClr val="tx1">
                    <a:lumMod val="50000"/>
                    <a:lumOff val="50000"/>
                  </a:schemeClr>
                </a:solidFill>
                <a:effectLst/>
                <a:latin typeface="Pretendard" panose="02000503000000020004" pitchFamily="2" charset="-127"/>
                <a:ea typeface="Pretendard" panose="02000503000000020004" pitchFamily="2" charset="-127"/>
                <a:cs typeface="Pretendard" panose="02000503000000020004" pitchFamily="2" charset="-127"/>
              </a:rPr>
              <a:t>// (Negotiation failure: Only leader moves)             </a:t>
            </a:r>
            <a:endParaRPr lang="en-US" altLang="ko-KR" sz="1100" b="1"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endParaRPr>
          </a:p>
          <a:p>
            <a:r>
              <a:rPr lang="en-US" altLang="ko-KR" sz="1100" b="1" i="1">
                <a:solidFill>
                  <a:schemeClr val="tx1">
                    <a:lumMod val="50000"/>
                    <a:lumOff val="50000"/>
                  </a:schemeClr>
                </a:solidFill>
                <a:effectLst/>
                <a:latin typeface="Pretendard" panose="02000503000000020004" pitchFamily="2" charset="-127"/>
                <a:ea typeface="Pretendard" panose="02000503000000020004" pitchFamily="2" charset="-127"/>
                <a:cs typeface="Pretendard" panose="02000503000000020004" pitchFamily="2" charset="-127"/>
              </a:rPr>
              <a:t>       </a:t>
            </a: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fallback_leader_moves(provisional_plan, deadlocked_group)</a:t>
            </a:r>
          </a:p>
          <a:p>
            <a:r>
              <a:rPr lang="en-US" altLang="ko-KR" sz="11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 No deadlock. Keep the first-attempt plan </a:t>
            </a:r>
          </a:p>
          <a:p>
            <a:r>
              <a:rPr lang="en-US" altLang="ko-KR" sz="1100" b="1">
                <a:latin typeface="Pretendard" panose="02000503000000020004" pitchFamily="2" charset="-127"/>
                <a:ea typeface="Pretendard" panose="02000503000000020004" pitchFamily="2" charset="-127"/>
                <a:cs typeface="Pretendard" panose="02000503000000020004" pitchFamily="2" charset="-127"/>
              </a:rPr>
              <a:t>else : (provisional_plan)</a:t>
            </a:r>
          </a:p>
          <a:p>
            <a:endParaRPr lang="en-US" altLang="ko-KR" sz="1100" b="1">
              <a:latin typeface="Pretendard" panose="02000503000000020004" pitchFamily="2" charset="-127"/>
              <a:ea typeface="Pretendard" panose="02000503000000020004" pitchFamily="2" charset="-127"/>
              <a:cs typeface="Pretendard" panose="02000503000000020004" pitchFamily="2" charset="-127"/>
            </a:endParaRPr>
          </a:p>
          <a:p>
            <a:pPr algn="l">
              <a:buNone/>
            </a:pPr>
            <a:r>
              <a:rPr lang="en-US" altLang="ko-KR" sz="1100" i="1">
                <a:solidFill>
                  <a:schemeClr val="tx1">
                    <a:lumMod val="50000"/>
                    <a:lumOff val="50000"/>
                  </a:schemeClr>
                </a:solidFill>
                <a:effectLst/>
                <a:latin typeface="Pretendard" panose="02000503000000020004" pitchFamily="2" charset="-127"/>
                <a:ea typeface="Pretendard" panose="02000503000000020004" pitchFamily="2" charset="-127"/>
                <a:cs typeface="Pretendard" panose="02000503000000020004" pitchFamily="2" charset="-127"/>
              </a:rPr>
              <a:t>  // 4. </a:t>
            </a:r>
            <a:r>
              <a:rPr lang="en-US" altLang="ko-KR" sz="1100" i="1">
                <a:solidFill>
                  <a:schemeClr val="tx1">
                    <a:lumMod val="50000"/>
                    <a:lumOff val="50000"/>
                  </a:schemeClr>
                </a:solidFill>
                <a:latin typeface="Pretendard" panose="02000503000000020004" pitchFamily="2" charset="-127"/>
                <a:ea typeface="Pretendard" panose="02000503000000020004" pitchFamily="2" charset="-127"/>
                <a:cs typeface="Pretendard" panose="02000503000000020004" pitchFamily="2" charset="-127"/>
              </a:rPr>
              <a:t>Final</a:t>
            </a:r>
            <a:endParaRPr lang="ko-KR" altLang="en-US" sz="1100" i="1">
              <a:solidFill>
                <a:schemeClr val="tx1">
                  <a:lumMod val="50000"/>
                  <a:lumOff val="50000"/>
                </a:schemeClr>
              </a:solidFill>
              <a:effectLst/>
              <a:latin typeface="Pretendard" panose="02000503000000020004" pitchFamily="2" charset="-127"/>
              <a:ea typeface="Pretendard" panose="02000503000000020004" pitchFamily="2" charset="-127"/>
              <a:cs typeface="Pretendard" panose="02000503000000020004" pitchFamily="2" charset="-127"/>
            </a:endParaRPr>
          </a:p>
          <a:p>
            <a:pPr algn="l">
              <a:buNone/>
            </a:pPr>
            <a:r>
              <a:rPr lang="ko-KR" altLang="en-US" sz="1100" b="1" i="0">
                <a:effectLst/>
                <a:latin typeface="Pretendard" panose="02000503000000020004" pitchFamily="2" charset="-127"/>
                <a:ea typeface="Pretendard" panose="02000503000000020004" pitchFamily="2" charset="-127"/>
                <a:cs typeface="Pretendard" panose="02000503000000020004" pitchFamily="2" charset="-127"/>
              </a:rPr>
              <a:t>  </a:t>
            </a: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resolve_final_conflicts(provisional_plan, sorted_agents)</a:t>
            </a:r>
          </a:p>
          <a:p>
            <a:pPr algn="l">
              <a:buNone/>
            </a:pPr>
            <a:endParaRPr lang="en-US" altLang="ko-KR" sz="1100" b="1" i="0">
              <a:effectLst/>
              <a:latin typeface="Pretendard" panose="02000503000000020004" pitchFamily="2" charset="-127"/>
              <a:ea typeface="Pretendard" panose="02000503000000020004" pitchFamily="2" charset="-127"/>
              <a:cs typeface="Pretendard" panose="02000503000000020004" pitchFamily="2" charset="-127"/>
            </a:endParaRPr>
          </a:p>
          <a:p>
            <a:pPr algn="l">
              <a:buNone/>
            </a:pPr>
            <a:r>
              <a:rPr lang="en-US" altLang="ko-KR" sz="1100" b="1" i="0">
                <a:effectLst/>
                <a:latin typeface="Pretendard" panose="02000503000000020004" pitchFamily="2" charset="-127"/>
                <a:ea typeface="Pretendard" panose="02000503000000020004" pitchFamily="2" charset="-127"/>
                <a:cs typeface="Pretendard" panose="02000503000000020004" pitchFamily="2" charset="-127"/>
              </a:rPr>
              <a:t>  return provisional_plan </a:t>
            </a:r>
            <a:endParaRPr lang="ko-KR" altLang="en-US" sz="1100" b="1">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246741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6DC28-DCB4-E629-449F-250CE8ED365D}"/>
            </a:ext>
          </a:extLst>
        </p:cNvPr>
        <p:cNvGrpSpPr/>
        <p:nvPr/>
      </p:nvGrpSpPr>
      <p:grpSpPr>
        <a:xfrm>
          <a:off x="0" y="0"/>
          <a:ext cx="0" cy="0"/>
          <a:chOff x="0" y="0"/>
          <a:chExt cx="0" cy="0"/>
        </a:xfrm>
      </p:grpSpPr>
      <p:sp>
        <p:nvSpPr>
          <p:cNvPr id="19" name="내용 개체 틀 2">
            <a:extLst>
              <a:ext uri="{FF2B5EF4-FFF2-40B4-BE49-F238E27FC236}">
                <a16:creationId xmlns:a16="http://schemas.microsoft.com/office/drawing/2014/main" id="{DD00F61B-1AFE-86D4-1451-7EDA174691C2}"/>
              </a:ext>
            </a:extLst>
          </p:cNvPr>
          <p:cNvSpPr>
            <a:spLocks noGrp="1"/>
          </p:cNvSpPr>
          <p:nvPr>
            <p:ph idx="1"/>
          </p:nvPr>
        </p:nvSpPr>
        <p:spPr>
          <a:xfrm>
            <a:off x="556953" y="915324"/>
            <a:ext cx="8175567" cy="5219699"/>
          </a:xfrm>
        </p:spPr>
        <p:txBody>
          <a:bodyPr/>
          <a:lstStyle/>
          <a:p>
            <a:pPr>
              <a:lnSpc>
                <a:spcPct val="150000"/>
              </a:lnSpc>
            </a:pPr>
            <a:r>
              <a:rPr lang="ko-KR" altLang="en-US"/>
              <a:t>형남공학관 주차장</a:t>
            </a:r>
            <a:endParaRPr lang="en-US" altLang="ko-KR"/>
          </a:p>
          <a:p>
            <a:pPr lvl="1">
              <a:lnSpc>
                <a:spcPct val="150000"/>
              </a:lnSpc>
            </a:pPr>
            <a:r>
              <a:rPr lang="en-US" altLang="ko-KR"/>
              <a:t>AGV : 1~4</a:t>
            </a:r>
          </a:p>
          <a:p>
            <a:pPr lvl="1">
              <a:lnSpc>
                <a:spcPct val="150000"/>
              </a:lnSpc>
            </a:pPr>
            <a:r>
              <a:rPr lang="en-US" altLang="ko-KR"/>
              <a:t>Parking : 61</a:t>
            </a:r>
          </a:p>
          <a:p>
            <a:pPr>
              <a:lnSpc>
                <a:spcPct val="150000"/>
              </a:lnSpc>
            </a:pPr>
            <a:endParaRPr lang="en-US" altLang="ko-KR" sz="1200"/>
          </a:p>
          <a:p>
            <a:pPr marL="0" indent="0">
              <a:lnSpc>
                <a:spcPct val="150000"/>
              </a:lnSpc>
              <a:buNone/>
            </a:pPr>
            <a:endParaRPr lang="en-US" altLang="ko-KR" sz="1200"/>
          </a:p>
          <a:p>
            <a:pPr>
              <a:lnSpc>
                <a:spcPct val="150000"/>
              </a:lnSpc>
            </a:pPr>
            <a:r>
              <a:rPr lang="en-US" altLang="ko-KR"/>
              <a:t>MAP2</a:t>
            </a:r>
            <a:endParaRPr lang="en-US" altLang="ko-KR" sz="1200"/>
          </a:p>
          <a:p>
            <a:pPr lvl="1">
              <a:lnSpc>
                <a:spcPct val="150000"/>
              </a:lnSpc>
            </a:pPr>
            <a:r>
              <a:rPr lang="en-US" altLang="ko-KR"/>
              <a:t>AGV : 4</a:t>
            </a:r>
          </a:p>
          <a:p>
            <a:pPr lvl="1">
              <a:lnSpc>
                <a:spcPct val="150000"/>
              </a:lnSpc>
            </a:pPr>
            <a:r>
              <a:rPr lang="en-US" altLang="ko-KR"/>
              <a:t>Parking : 390</a:t>
            </a:r>
          </a:p>
        </p:txBody>
      </p:sp>
      <p:sp>
        <p:nvSpPr>
          <p:cNvPr id="2" name="제목 1">
            <a:extLst>
              <a:ext uri="{FF2B5EF4-FFF2-40B4-BE49-F238E27FC236}">
                <a16:creationId xmlns:a16="http://schemas.microsoft.com/office/drawing/2014/main" id="{7E34A6F7-DD66-867D-0A8E-C3C46703D34F}"/>
              </a:ext>
            </a:extLst>
          </p:cNvPr>
          <p:cNvSpPr>
            <a:spLocks noGrp="1"/>
          </p:cNvSpPr>
          <p:nvPr>
            <p:ph type="title"/>
          </p:nvPr>
        </p:nvSpPr>
        <p:spPr/>
        <p:txBody>
          <a:bodyPr/>
          <a:lstStyle/>
          <a:p>
            <a:r>
              <a:rPr lang="en-US" altLang="ko-KR" sz="1800"/>
              <a:t>Simulation Map</a:t>
            </a:r>
            <a:endParaRPr lang="ko-KR" altLang="en-US" sz="1800" dirty="0"/>
          </a:p>
        </p:txBody>
      </p:sp>
      <p:sp>
        <p:nvSpPr>
          <p:cNvPr id="20" name="내용 개체 틀 2">
            <a:extLst>
              <a:ext uri="{FF2B5EF4-FFF2-40B4-BE49-F238E27FC236}">
                <a16:creationId xmlns:a16="http://schemas.microsoft.com/office/drawing/2014/main" id="{6027586D-9625-EA85-15A4-E9975B48DA2E}"/>
              </a:ext>
            </a:extLst>
          </p:cNvPr>
          <p:cNvSpPr txBox="1">
            <a:spLocks/>
          </p:cNvSpPr>
          <p:nvPr/>
        </p:nvSpPr>
        <p:spPr>
          <a:xfrm>
            <a:off x="4722804" y="2984017"/>
            <a:ext cx="1583404" cy="1693494"/>
          </a:xfrm>
          <a:prstGeom prst="rect">
            <a:avLst/>
          </a:prstGeom>
        </p:spPr>
        <p:txBody>
          <a:bodyPr vert="horz" lIns="91440" tIns="45720" rIns="91440" bIns="45720" rtlCol="0">
            <a:noAutofit/>
          </a:bodyPr>
          <a:lstStyle>
            <a:lvl1pPr marL="180975" indent="-180975" algn="l" defTabSz="914400" rtl="0" eaLnBrk="1" latinLnBrk="1" hangingPunct="1">
              <a:lnSpc>
                <a:spcPct val="100000"/>
              </a:lnSpc>
              <a:spcBef>
                <a:spcPts val="1000"/>
              </a:spcBef>
              <a:buFont typeface="Arial" panose="020B0604020202020204" pitchFamily="34" charset="0"/>
              <a:buChar char="•"/>
              <a:defRPr sz="1800" kern="1200" spc="-40" baseline="0">
                <a:solidFill>
                  <a:schemeClr val="tx1"/>
                </a:solidFill>
                <a:latin typeface="Pretendard SemiBold" panose="02000703000000020004" pitchFamily="2" charset="-127"/>
                <a:ea typeface="Pretendard SemiBold" panose="02000703000000020004" pitchFamily="2" charset="-127"/>
                <a:cs typeface="Pretendard SemiBold" panose="02000703000000020004" pitchFamily="2" charset="-127"/>
              </a:defRPr>
            </a:lvl1pPr>
            <a:lvl2pPr marL="266700" indent="-176213" algn="l" defTabSz="914400" rtl="0" eaLnBrk="1" latinLnBrk="1" hangingPunct="1">
              <a:lnSpc>
                <a:spcPct val="100000"/>
              </a:lnSpc>
              <a:spcBef>
                <a:spcPts val="500"/>
              </a:spcBef>
              <a:buFont typeface="Wingdings" panose="05000000000000000000" pitchFamily="2" charset="2"/>
              <a:buChar char="Ø"/>
              <a:defRPr sz="14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2pPr>
            <a:lvl3pPr marL="357188" indent="-176213" algn="l" defTabSz="914400" rtl="0" eaLnBrk="1" latinLnBrk="1" hangingPunct="1">
              <a:lnSpc>
                <a:spcPct val="100000"/>
              </a:lnSpc>
              <a:spcBef>
                <a:spcPts val="500"/>
              </a:spcBef>
              <a:buFont typeface="Poppins" panose="00000500000000000000" pitchFamily="2" charset="0"/>
              <a:buChar char="−"/>
              <a:defRPr sz="1400" kern="1200" spc="-40" baseline="0">
                <a:solidFill>
                  <a:schemeClr val="tx1"/>
                </a:solidFill>
                <a:latin typeface="Pretendard" panose="02000503000000020004" pitchFamily="2" charset="-127"/>
                <a:ea typeface="Pretendard" panose="02000503000000020004" pitchFamily="2" charset="-127"/>
                <a:cs typeface="Pretendard" panose="02000503000000020004" pitchFamily="2" charset="-127"/>
              </a:defRPr>
            </a:lvl3pPr>
            <a:lvl4pPr marL="1600200" indent="-228600" algn="l" defTabSz="914400" rtl="0" eaLnBrk="1" latinLnBrk="1" hangingPunct="1">
              <a:lnSpc>
                <a:spcPct val="100000"/>
              </a:lnSpc>
              <a:spcBef>
                <a:spcPts val="500"/>
              </a:spcBef>
              <a:buFont typeface="Arial" panose="020B0604020202020204" pitchFamily="34" charset="0"/>
              <a:buChar char="•"/>
              <a:defRPr sz="1800" kern="1200" spc="-40" baseline="0">
                <a:solidFill>
                  <a:schemeClr val="tx1"/>
                </a:solidFill>
                <a:latin typeface="Poppins" panose="00000500000000000000" pitchFamily="2" charset="0"/>
                <a:ea typeface="나눔스퀘어 네오 Regular" panose="00000500000000000000" pitchFamily="2" charset="-127"/>
                <a:cs typeface="Poppins" panose="00000500000000000000" pitchFamily="2" charset="0"/>
              </a:defRPr>
            </a:lvl4pPr>
            <a:lvl5pPr marL="2057400" indent="-228600" algn="l" defTabSz="914400" rtl="0" eaLnBrk="1" latinLnBrk="1" hangingPunct="1">
              <a:lnSpc>
                <a:spcPct val="100000"/>
              </a:lnSpc>
              <a:spcBef>
                <a:spcPts val="500"/>
              </a:spcBef>
              <a:buFont typeface="Arial" panose="020B0604020202020204" pitchFamily="34" charset="0"/>
              <a:buChar char="•"/>
              <a:defRPr sz="1800" kern="1200" spc="-40" baseline="0">
                <a:solidFill>
                  <a:schemeClr val="tx1"/>
                </a:solidFill>
                <a:latin typeface="Poppins" panose="00000500000000000000" pitchFamily="2" charset="0"/>
                <a:ea typeface="나눔스퀘어 네오 Regular" panose="00000500000000000000" pitchFamily="2" charset="-127"/>
                <a:cs typeface="Poppins" panose="00000500000000000000" pitchFamily="2"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ko-KR"/>
              <a:t>MAP3</a:t>
            </a:r>
          </a:p>
          <a:p>
            <a:pPr lvl="1">
              <a:lnSpc>
                <a:spcPct val="150000"/>
              </a:lnSpc>
            </a:pPr>
            <a:r>
              <a:rPr lang="en-US" altLang="ko-KR"/>
              <a:t>AGV : 8</a:t>
            </a:r>
          </a:p>
          <a:p>
            <a:pPr lvl="1">
              <a:lnSpc>
                <a:spcPct val="150000"/>
              </a:lnSpc>
            </a:pPr>
            <a:r>
              <a:rPr lang="en-US" altLang="ko-KR"/>
              <a:t>Parking : 900</a:t>
            </a:r>
          </a:p>
        </p:txBody>
      </p:sp>
      <p:pic>
        <p:nvPicPr>
          <p:cNvPr id="4" name="그림 3">
            <a:extLst>
              <a:ext uri="{FF2B5EF4-FFF2-40B4-BE49-F238E27FC236}">
                <a16:creationId xmlns:a16="http://schemas.microsoft.com/office/drawing/2014/main" id="{D23A8851-D88D-2850-8E0D-2CE828B72755}"/>
              </a:ext>
            </a:extLst>
          </p:cNvPr>
          <p:cNvPicPr>
            <a:picLocks noChangeAspect="1"/>
          </p:cNvPicPr>
          <p:nvPr/>
        </p:nvPicPr>
        <p:blipFill>
          <a:blip r:embed="rId3"/>
          <a:stretch>
            <a:fillRect/>
          </a:stretch>
        </p:blipFill>
        <p:spPr>
          <a:xfrm>
            <a:off x="1925042" y="3079253"/>
            <a:ext cx="2858782" cy="2863423"/>
          </a:xfrm>
          <a:prstGeom prst="rect">
            <a:avLst/>
          </a:prstGeom>
        </p:spPr>
      </p:pic>
      <p:pic>
        <p:nvPicPr>
          <p:cNvPr id="6" name="그림 5">
            <a:extLst>
              <a:ext uri="{FF2B5EF4-FFF2-40B4-BE49-F238E27FC236}">
                <a16:creationId xmlns:a16="http://schemas.microsoft.com/office/drawing/2014/main" id="{8819FA65-7DE0-B647-8F09-33FCF842859A}"/>
              </a:ext>
            </a:extLst>
          </p:cNvPr>
          <p:cNvPicPr>
            <a:picLocks noChangeAspect="1"/>
          </p:cNvPicPr>
          <p:nvPr/>
        </p:nvPicPr>
        <p:blipFill>
          <a:blip r:embed="rId4"/>
          <a:stretch>
            <a:fillRect/>
          </a:stretch>
        </p:blipFill>
        <p:spPr>
          <a:xfrm>
            <a:off x="6130930" y="3112982"/>
            <a:ext cx="2973040" cy="2795963"/>
          </a:xfrm>
          <a:prstGeom prst="rect">
            <a:avLst/>
          </a:prstGeom>
        </p:spPr>
      </p:pic>
      <p:pic>
        <p:nvPicPr>
          <p:cNvPr id="8" name="그림 7">
            <a:extLst>
              <a:ext uri="{FF2B5EF4-FFF2-40B4-BE49-F238E27FC236}">
                <a16:creationId xmlns:a16="http://schemas.microsoft.com/office/drawing/2014/main" id="{07F6A5FE-CA8D-AC59-CD30-BDF1CA01CA6C}"/>
              </a:ext>
            </a:extLst>
          </p:cNvPr>
          <p:cNvPicPr>
            <a:picLocks noChangeAspect="1"/>
          </p:cNvPicPr>
          <p:nvPr/>
        </p:nvPicPr>
        <p:blipFill>
          <a:blip r:embed="rId5"/>
          <a:stretch>
            <a:fillRect/>
          </a:stretch>
        </p:blipFill>
        <p:spPr>
          <a:xfrm>
            <a:off x="2508739" y="1012023"/>
            <a:ext cx="2869670" cy="1481120"/>
          </a:xfrm>
          <a:prstGeom prst="rect">
            <a:avLst/>
          </a:prstGeom>
        </p:spPr>
      </p:pic>
    </p:spTree>
    <p:extLst>
      <p:ext uri="{BB962C8B-B14F-4D97-AF65-F5344CB8AC3E}">
        <p14:creationId xmlns:p14="http://schemas.microsoft.com/office/powerpoint/2010/main" val="2601104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659FD-440D-1CE8-C63A-4E32B35C764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EAFAA8D-7539-D7D7-29D2-124A6EF0CD03}"/>
              </a:ext>
            </a:extLst>
          </p:cNvPr>
          <p:cNvSpPr>
            <a:spLocks noGrp="1"/>
          </p:cNvSpPr>
          <p:nvPr>
            <p:ph type="title"/>
          </p:nvPr>
        </p:nvSpPr>
        <p:spPr/>
        <p:txBody>
          <a:bodyPr/>
          <a:lstStyle/>
          <a:p>
            <a:r>
              <a:rPr lang="en-US" altLang="ko-KR" sz="1800"/>
              <a:t>Simulation Result</a:t>
            </a:r>
            <a:endParaRPr lang="ko-KR" altLang="en-US" sz="1800" dirty="0"/>
          </a:p>
        </p:txBody>
      </p:sp>
      <p:graphicFrame>
        <p:nvGraphicFramePr>
          <p:cNvPr id="24" name="표 23">
            <a:extLst>
              <a:ext uri="{FF2B5EF4-FFF2-40B4-BE49-F238E27FC236}">
                <a16:creationId xmlns:a16="http://schemas.microsoft.com/office/drawing/2014/main" id="{17753166-E182-74E9-6EAE-445AF94BA918}"/>
              </a:ext>
            </a:extLst>
          </p:cNvPr>
          <p:cNvGraphicFramePr>
            <a:graphicFrameLocks noGrp="1"/>
          </p:cNvGraphicFramePr>
          <p:nvPr>
            <p:extLst>
              <p:ext uri="{D42A27DB-BD31-4B8C-83A1-F6EECF244321}">
                <p14:modId xmlns:p14="http://schemas.microsoft.com/office/powerpoint/2010/main" val="112808418"/>
              </p:ext>
            </p:extLst>
          </p:nvPr>
        </p:nvGraphicFramePr>
        <p:xfrm>
          <a:off x="233916" y="1063020"/>
          <a:ext cx="8686801" cy="4980439"/>
        </p:xfrm>
        <a:graphic>
          <a:graphicData uri="http://schemas.openxmlformats.org/drawingml/2006/table">
            <a:tbl>
              <a:tblPr firstRow="1" bandRow="1">
                <a:tableStyleId>{073A0DAA-6AF3-43AB-8588-CEC1D06C72B9}</a:tableStyleId>
              </a:tblPr>
              <a:tblGrid>
                <a:gridCol w="1467293">
                  <a:extLst>
                    <a:ext uri="{9D8B030D-6E8A-4147-A177-3AD203B41FA5}">
                      <a16:colId xmlns:a16="http://schemas.microsoft.com/office/drawing/2014/main" val="1819192610"/>
                    </a:ext>
                  </a:extLst>
                </a:gridCol>
                <a:gridCol w="3609754">
                  <a:extLst>
                    <a:ext uri="{9D8B030D-6E8A-4147-A177-3AD203B41FA5}">
                      <a16:colId xmlns:a16="http://schemas.microsoft.com/office/drawing/2014/main" val="687097288"/>
                    </a:ext>
                  </a:extLst>
                </a:gridCol>
                <a:gridCol w="3609754">
                  <a:extLst>
                    <a:ext uri="{9D8B030D-6E8A-4147-A177-3AD203B41FA5}">
                      <a16:colId xmlns:a16="http://schemas.microsoft.com/office/drawing/2014/main" val="345483180"/>
                    </a:ext>
                  </a:extLst>
                </a:gridCol>
              </a:tblGrid>
              <a:tr h="806146">
                <a:tc>
                  <a:txBody>
                    <a:bodyPr/>
                    <a:lstStyle/>
                    <a:p>
                      <a:pPr algn="ctr" latinLnBrk="1"/>
                      <a:r>
                        <a:rPr lang="en-US" altLang="ko-KR"/>
                        <a:t>MAP</a:t>
                      </a:r>
                      <a:endParaRPr lang="ko-KR" altLang="en-US"/>
                    </a:p>
                  </a:txBody>
                  <a:tcPr anchor="ctr"/>
                </a:tc>
                <a:tc>
                  <a:txBody>
                    <a:bodyPr/>
                    <a:lstStyle/>
                    <a:p>
                      <a:pPr algn="ctr" latinLnBrk="1"/>
                      <a:r>
                        <a:rPr lang="en-US" altLang="ko-KR"/>
                        <a:t>Throughput</a:t>
                      </a:r>
                      <a:endParaRPr lang="ko-KR" altLang="en-US"/>
                    </a:p>
                  </a:txBody>
                  <a:tcPr anchor="ctr"/>
                </a:tc>
                <a:tc>
                  <a:txBody>
                    <a:bodyPr/>
                    <a:lstStyle/>
                    <a:p>
                      <a:pPr algn="ctr" latinLnBrk="1"/>
                      <a:r>
                        <a:rPr lang="en-US" altLang="ko-KR"/>
                        <a:t>Total Movement Cost</a:t>
                      </a:r>
                      <a:endParaRPr lang="ko-KR" altLang="en-US"/>
                    </a:p>
                  </a:txBody>
                  <a:tcPr anchor="ctr"/>
                </a:tc>
                <a:extLst>
                  <a:ext uri="{0D108BD9-81ED-4DB2-BD59-A6C34878D82A}">
                    <a16:rowId xmlns:a16="http://schemas.microsoft.com/office/drawing/2014/main" val="3644799777"/>
                  </a:ext>
                </a:extLst>
              </a:tr>
              <a:tr h="1391431">
                <a:tc>
                  <a:txBody>
                    <a:bodyPr/>
                    <a:lstStyle/>
                    <a:p>
                      <a:pPr algn="ctr"/>
                      <a:r>
                        <a:rPr lang="ko-KR" altLang="en-US" sz="1400" spc="-40">
                          <a:latin typeface="Pretendard" panose="02000503000000020004" pitchFamily="2" charset="-127"/>
                          <a:ea typeface="Pretendard" panose="02000503000000020004" pitchFamily="2" charset="-127"/>
                          <a:cs typeface="Pretendard" panose="02000503000000020004" pitchFamily="2" charset="-127"/>
                        </a:rPr>
                        <a:t>형남공학관 주차장</a:t>
                      </a:r>
                      <a:endParaRPr lang="en-US" altLang="ko-KR" sz="1400" spc="-40">
                        <a:latin typeface="Pretendard" panose="02000503000000020004" pitchFamily="2" charset="-127"/>
                        <a:ea typeface="Pretendard" panose="02000503000000020004" pitchFamily="2" charset="-127"/>
                        <a:cs typeface="Pretendard" panose="02000503000000020004" pitchFamily="2" charset="-127"/>
                      </a:endParaRPr>
                    </a:p>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Parking : 61</a:t>
                      </a:r>
                      <a:endParaRPr lang="ko-KR" altLang="en-US" sz="1400" spc="-40">
                        <a:latin typeface="Pretendard" panose="02000503000000020004" pitchFamily="2" charset="-127"/>
                        <a:ea typeface="Pretendard" panose="02000503000000020004" pitchFamily="2" charset="-127"/>
                        <a:cs typeface="Pretendard" panose="02000503000000020004" pitchFamily="2" charset="-127"/>
                      </a:endParaRPr>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694507778"/>
                  </a:ext>
                </a:extLst>
              </a:tr>
              <a:tr h="1391431">
                <a:tc>
                  <a:txBody>
                    <a:bodyPr/>
                    <a:lstStyle/>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AGV : 4</a:t>
                      </a:r>
                    </a:p>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Parking : 390</a:t>
                      </a:r>
                      <a:endParaRPr lang="ko-KR" altLang="en-US" sz="1400" spc="-40">
                        <a:latin typeface="Pretendard" panose="02000503000000020004" pitchFamily="2" charset="-127"/>
                        <a:ea typeface="Pretendard" panose="02000503000000020004" pitchFamily="2" charset="-127"/>
                        <a:cs typeface="Pretendard" panose="02000503000000020004" pitchFamily="2" charset="-127"/>
                      </a:endParaRPr>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204855759"/>
                  </a:ext>
                </a:extLst>
              </a:tr>
              <a:tr h="1391431">
                <a:tc>
                  <a:txBody>
                    <a:bodyPr/>
                    <a:lstStyle/>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AGV : 8</a:t>
                      </a:r>
                    </a:p>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Parking : 900</a:t>
                      </a:r>
                      <a:endParaRPr lang="ko-KR" altLang="en-US" sz="1400" spc="-40">
                        <a:latin typeface="Pretendard" panose="02000503000000020004" pitchFamily="2" charset="-127"/>
                        <a:ea typeface="Pretendard" panose="02000503000000020004" pitchFamily="2" charset="-127"/>
                        <a:cs typeface="Pretendard" panose="02000503000000020004" pitchFamily="2" charset="-127"/>
                      </a:endParaRPr>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4171224656"/>
                  </a:ext>
                </a:extLst>
              </a:tr>
            </a:tbl>
          </a:graphicData>
        </a:graphic>
      </p:graphicFrame>
      <p:pic>
        <p:nvPicPr>
          <p:cNvPr id="9" name="그림 8">
            <a:extLst>
              <a:ext uri="{FF2B5EF4-FFF2-40B4-BE49-F238E27FC236}">
                <a16:creationId xmlns:a16="http://schemas.microsoft.com/office/drawing/2014/main" id="{A5DAB295-1B5F-738B-A99A-5E5187791201}"/>
              </a:ext>
            </a:extLst>
          </p:cNvPr>
          <p:cNvPicPr>
            <a:picLocks noChangeAspect="1"/>
          </p:cNvPicPr>
          <p:nvPr/>
        </p:nvPicPr>
        <p:blipFill>
          <a:blip r:embed="rId3"/>
          <a:stretch>
            <a:fillRect/>
          </a:stretch>
        </p:blipFill>
        <p:spPr>
          <a:xfrm>
            <a:off x="1707180" y="1895796"/>
            <a:ext cx="7202904" cy="4147663"/>
          </a:xfrm>
          <a:prstGeom prst="rect">
            <a:avLst/>
          </a:prstGeom>
        </p:spPr>
      </p:pic>
    </p:spTree>
    <p:extLst>
      <p:ext uri="{BB962C8B-B14F-4D97-AF65-F5344CB8AC3E}">
        <p14:creationId xmlns:p14="http://schemas.microsoft.com/office/powerpoint/2010/main" val="1062006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B968C-5EB3-889F-A66F-696B61B4CC49}"/>
            </a:ext>
          </a:extLst>
        </p:cNvPr>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71C571B0-F7BD-297A-398D-F30496323985}"/>
              </a:ext>
            </a:extLst>
          </p:cNvPr>
          <p:cNvGraphicFramePr>
            <a:graphicFrameLocks noGrp="1"/>
          </p:cNvGraphicFramePr>
          <p:nvPr>
            <p:extLst>
              <p:ext uri="{D42A27DB-BD31-4B8C-83A1-F6EECF244321}">
                <p14:modId xmlns:p14="http://schemas.microsoft.com/office/powerpoint/2010/main" val="206946832"/>
              </p:ext>
            </p:extLst>
          </p:nvPr>
        </p:nvGraphicFramePr>
        <p:xfrm>
          <a:off x="233916" y="1063020"/>
          <a:ext cx="8686801" cy="4980439"/>
        </p:xfrm>
        <a:graphic>
          <a:graphicData uri="http://schemas.openxmlformats.org/drawingml/2006/table">
            <a:tbl>
              <a:tblPr firstRow="1" bandRow="1">
                <a:tableStyleId>{073A0DAA-6AF3-43AB-8588-CEC1D06C72B9}</a:tableStyleId>
              </a:tblPr>
              <a:tblGrid>
                <a:gridCol w="1467293">
                  <a:extLst>
                    <a:ext uri="{9D8B030D-6E8A-4147-A177-3AD203B41FA5}">
                      <a16:colId xmlns:a16="http://schemas.microsoft.com/office/drawing/2014/main" val="1819192610"/>
                    </a:ext>
                  </a:extLst>
                </a:gridCol>
                <a:gridCol w="3609754">
                  <a:extLst>
                    <a:ext uri="{9D8B030D-6E8A-4147-A177-3AD203B41FA5}">
                      <a16:colId xmlns:a16="http://schemas.microsoft.com/office/drawing/2014/main" val="687097288"/>
                    </a:ext>
                  </a:extLst>
                </a:gridCol>
                <a:gridCol w="3609754">
                  <a:extLst>
                    <a:ext uri="{9D8B030D-6E8A-4147-A177-3AD203B41FA5}">
                      <a16:colId xmlns:a16="http://schemas.microsoft.com/office/drawing/2014/main" val="345483180"/>
                    </a:ext>
                  </a:extLst>
                </a:gridCol>
              </a:tblGrid>
              <a:tr h="806146">
                <a:tc>
                  <a:txBody>
                    <a:bodyPr/>
                    <a:lstStyle/>
                    <a:p>
                      <a:pPr algn="ctr" latinLnBrk="1"/>
                      <a:r>
                        <a:rPr lang="en-US" altLang="ko-KR"/>
                        <a:t>MAP</a:t>
                      </a:r>
                      <a:endParaRPr lang="ko-KR" altLang="en-US"/>
                    </a:p>
                  </a:txBody>
                  <a:tcPr anchor="ctr"/>
                </a:tc>
                <a:tc>
                  <a:txBody>
                    <a:bodyPr/>
                    <a:lstStyle/>
                    <a:p>
                      <a:pPr algn="ctr" latinLnBrk="1"/>
                      <a:r>
                        <a:rPr lang="en-US" altLang="ko-KR"/>
                        <a:t>Nodes Expanded</a:t>
                      </a:r>
                      <a:endParaRPr lang="ko-KR" altLang="en-US"/>
                    </a:p>
                  </a:txBody>
                  <a:tcPr anchor="ctr"/>
                </a:tc>
                <a:tc>
                  <a:txBody>
                    <a:bodyPr/>
                    <a:lstStyle/>
                    <a:p>
                      <a:pPr algn="ctr" latinLnBrk="1"/>
                      <a:r>
                        <a:rPr lang="en-US" altLang="ko-KR"/>
                        <a:t>Heap Moves</a:t>
                      </a:r>
                      <a:endParaRPr lang="ko-KR" altLang="en-US"/>
                    </a:p>
                  </a:txBody>
                  <a:tcPr anchor="ctr"/>
                </a:tc>
                <a:extLst>
                  <a:ext uri="{0D108BD9-81ED-4DB2-BD59-A6C34878D82A}">
                    <a16:rowId xmlns:a16="http://schemas.microsoft.com/office/drawing/2014/main" val="3644799777"/>
                  </a:ext>
                </a:extLst>
              </a:tr>
              <a:tr h="1391431">
                <a:tc>
                  <a:txBody>
                    <a:bodyPr/>
                    <a:lstStyle/>
                    <a:p>
                      <a:pPr algn="ctr"/>
                      <a:r>
                        <a:rPr lang="ko-KR" altLang="en-US" sz="1400" spc="-40">
                          <a:latin typeface="Pretendard" panose="02000503000000020004" pitchFamily="2" charset="-127"/>
                          <a:ea typeface="Pretendard" panose="02000503000000020004" pitchFamily="2" charset="-127"/>
                          <a:cs typeface="Pretendard" panose="02000503000000020004" pitchFamily="2" charset="-127"/>
                        </a:rPr>
                        <a:t>형남공학관 주차장</a:t>
                      </a:r>
                      <a:endParaRPr lang="en-US" altLang="ko-KR" sz="1400" spc="-40">
                        <a:latin typeface="Pretendard" panose="02000503000000020004" pitchFamily="2" charset="-127"/>
                        <a:ea typeface="Pretendard" panose="02000503000000020004" pitchFamily="2" charset="-127"/>
                        <a:cs typeface="Pretendard" panose="02000503000000020004" pitchFamily="2" charset="-127"/>
                      </a:endParaRPr>
                    </a:p>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Parking : 61</a:t>
                      </a:r>
                      <a:endParaRPr lang="ko-KR" altLang="en-US" sz="1400" spc="-40">
                        <a:latin typeface="Pretendard" panose="02000503000000020004" pitchFamily="2" charset="-127"/>
                        <a:ea typeface="Pretendard" panose="02000503000000020004" pitchFamily="2" charset="-127"/>
                        <a:cs typeface="Pretendard" panose="02000503000000020004" pitchFamily="2" charset="-127"/>
                      </a:endParaRPr>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694507778"/>
                  </a:ext>
                </a:extLst>
              </a:tr>
              <a:tr h="1391431">
                <a:tc>
                  <a:txBody>
                    <a:bodyPr/>
                    <a:lstStyle/>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AGV : 4</a:t>
                      </a:r>
                    </a:p>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Parking : 390</a:t>
                      </a:r>
                      <a:endParaRPr lang="ko-KR" altLang="en-US" sz="1400" spc="-40">
                        <a:latin typeface="Pretendard" panose="02000503000000020004" pitchFamily="2" charset="-127"/>
                        <a:ea typeface="Pretendard" panose="02000503000000020004" pitchFamily="2" charset="-127"/>
                        <a:cs typeface="Pretendard" panose="02000503000000020004" pitchFamily="2" charset="-127"/>
                      </a:endParaRPr>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204855759"/>
                  </a:ext>
                </a:extLst>
              </a:tr>
              <a:tr h="1391431">
                <a:tc>
                  <a:txBody>
                    <a:bodyPr/>
                    <a:lstStyle/>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AGV : 8</a:t>
                      </a:r>
                    </a:p>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Parking : 900</a:t>
                      </a:r>
                      <a:endParaRPr lang="ko-KR" altLang="en-US" sz="1400" spc="-40">
                        <a:latin typeface="Pretendard" panose="02000503000000020004" pitchFamily="2" charset="-127"/>
                        <a:ea typeface="Pretendard" panose="02000503000000020004" pitchFamily="2" charset="-127"/>
                        <a:cs typeface="Pretendard" panose="02000503000000020004" pitchFamily="2" charset="-127"/>
                      </a:endParaRPr>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4171224656"/>
                  </a:ext>
                </a:extLst>
              </a:tr>
            </a:tbl>
          </a:graphicData>
        </a:graphic>
      </p:graphicFrame>
      <p:sp>
        <p:nvSpPr>
          <p:cNvPr id="13" name="제목 1">
            <a:extLst>
              <a:ext uri="{FF2B5EF4-FFF2-40B4-BE49-F238E27FC236}">
                <a16:creationId xmlns:a16="http://schemas.microsoft.com/office/drawing/2014/main" id="{278FB0B5-0DBC-8469-07A4-4DF05BA9A3E4}"/>
              </a:ext>
            </a:extLst>
          </p:cNvPr>
          <p:cNvSpPr>
            <a:spLocks noGrp="1"/>
          </p:cNvSpPr>
          <p:nvPr>
            <p:ph type="title"/>
          </p:nvPr>
        </p:nvSpPr>
        <p:spPr>
          <a:xfrm>
            <a:off x="628650" y="365127"/>
            <a:ext cx="7886700" cy="420686"/>
          </a:xfrm>
        </p:spPr>
        <p:txBody>
          <a:bodyPr/>
          <a:lstStyle/>
          <a:p>
            <a:r>
              <a:rPr lang="en-US" altLang="ko-KR" sz="1800"/>
              <a:t>Simulation Result</a:t>
            </a:r>
            <a:endParaRPr lang="ko-KR" altLang="en-US" sz="1800" dirty="0"/>
          </a:p>
        </p:txBody>
      </p:sp>
      <p:pic>
        <p:nvPicPr>
          <p:cNvPr id="5" name="그림 4">
            <a:extLst>
              <a:ext uri="{FF2B5EF4-FFF2-40B4-BE49-F238E27FC236}">
                <a16:creationId xmlns:a16="http://schemas.microsoft.com/office/drawing/2014/main" id="{838E371F-C036-9813-81AD-31CFD5EE58E9}"/>
              </a:ext>
            </a:extLst>
          </p:cNvPr>
          <p:cNvPicPr>
            <a:picLocks noChangeAspect="1"/>
          </p:cNvPicPr>
          <p:nvPr/>
        </p:nvPicPr>
        <p:blipFill>
          <a:blip r:embed="rId3"/>
          <a:stretch>
            <a:fillRect/>
          </a:stretch>
        </p:blipFill>
        <p:spPr>
          <a:xfrm>
            <a:off x="1680154" y="1869956"/>
            <a:ext cx="7229930" cy="4146180"/>
          </a:xfrm>
          <a:prstGeom prst="rect">
            <a:avLst/>
          </a:prstGeom>
        </p:spPr>
      </p:pic>
    </p:spTree>
    <p:extLst>
      <p:ext uri="{BB962C8B-B14F-4D97-AF65-F5344CB8AC3E}">
        <p14:creationId xmlns:p14="http://schemas.microsoft.com/office/powerpoint/2010/main" val="1282904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E7333-B1F0-998F-AB76-0B233B5F7BA7}"/>
            </a:ext>
          </a:extLst>
        </p:cNvPr>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607DA5D2-0DEA-84F4-412B-152FCFD0F7D0}"/>
              </a:ext>
            </a:extLst>
          </p:cNvPr>
          <p:cNvGraphicFramePr>
            <a:graphicFrameLocks noGrp="1"/>
          </p:cNvGraphicFramePr>
          <p:nvPr>
            <p:extLst>
              <p:ext uri="{D42A27DB-BD31-4B8C-83A1-F6EECF244321}">
                <p14:modId xmlns:p14="http://schemas.microsoft.com/office/powerpoint/2010/main" val="2222664641"/>
              </p:ext>
            </p:extLst>
          </p:nvPr>
        </p:nvGraphicFramePr>
        <p:xfrm>
          <a:off x="233916" y="1063020"/>
          <a:ext cx="8686802" cy="4980439"/>
        </p:xfrm>
        <a:graphic>
          <a:graphicData uri="http://schemas.openxmlformats.org/drawingml/2006/table">
            <a:tbl>
              <a:tblPr firstRow="1" bandRow="1">
                <a:tableStyleId>{073A0DAA-6AF3-43AB-8588-CEC1D06C72B9}</a:tableStyleId>
              </a:tblPr>
              <a:tblGrid>
                <a:gridCol w="1467293">
                  <a:extLst>
                    <a:ext uri="{9D8B030D-6E8A-4147-A177-3AD203B41FA5}">
                      <a16:colId xmlns:a16="http://schemas.microsoft.com/office/drawing/2014/main" val="1819192610"/>
                    </a:ext>
                  </a:extLst>
                </a:gridCol>
                <a:gridCol w="2406503">
                  <a:extLst>
                    <a:ext uri="{9D8B030D-6E8A-4147-A177-3AD203B41FA5}">
                      <a16:colId xmlns:a16="http://schemas.microsoft.com/office/drawing/2014/main" val="687097288"/>
                    </a:ext>
                  </a:extLst>
                </a:gridCol>
                <a:gridCol w="2406503">
                  <a:extLst>
                    <a:ext uri="{9D8B030D-6E8A-4147-A177-3AD203B41FA5}">
                      <a16:colId xmlns:a16="http://schemas.microsoft.com/office/drawing/2014/main" val="345483180"/>
                    </a:ext>
                  </a:extLst>
                </a:gridCol>
                <a:gridCol w="2406503">
                  <a:extLst>
                    <a:ext uri="{9D8B030D-6E8A-4147-A177-3AD203B41FA5}">
                      <a16:colId xmlns:a16="http://schemas.microsoft.com/office/drawing/2014/main" val="265077599"/>
                    </a:ext>
                  </a:extLst>
                </a:gridCol>
              </a:tblGrid>
              <a:tr h="806146">
                <a:tc>
                  <a:txBody>
                    <a:bodyPr/>
                    <a:lstStyle/>
                    <a:p>
                      <a:pPr algn="ctr" latinLnBrk="1"/>
                      <a:r>
                        <a:rPr lang="en-US" altLang="ko-KR"/>
                        <a:t>MAP</a:t>
                      </a:r>
                      <a:endParaRPr lang="ko-KR" altLang="en-US"/>
                    </a:p>
                  </a:txBody>
                  <a:tcPr anchor="ctr"/>
                </a:tc>
                <a:tc>
                  <a:txBody>
                    <a:bodyPr/>
                    <a:lstStyle/>
                    <a:p>
                      <a:pPr algn="ctr" latinLnBrk="1"/>
                      <a:r>
                        <a:rPr lang="en-US" altLang="ko-KR"/>
                        <a:t>Generated Nodes</a:t>
                      </a:r>
                      <a:endParaRPr lang="ko-KR" altLang="en-US" dirty="0"/>
                    </a:p>
                  </a:txBody>
                  <a:tcPr anchor="ctr"/>
                </a:tc>
                <a:tc>
                  <a:txBody>
                    <a:bodyPr/>
                    <a:lstStyle/>
                    <a:p>
                      <a:pPr algn="ctr" latinLnBrk="1"/>
                      <a:r>
                        <a:rPr lang="en-US" altLang="ko-KR"/>
                        <a:t>Valid Expansions</a:t>
                      </a:r>
                      <a:endParaRPr lang="ko-KR" altLang="en-US"/>
                    </a:p>
                  </a:txBody>
                  <a:tcPr anchor="ctr"/>
                </a:tc>
                <a:tc>
                  <a:txBody>
                    <a:bodyPr/>
                    <a:lstStyle/>
                    <a:p>
                      <a:pPr algn="ctr" latinLnBrk="1"/>
                      <a:r>
                        <a:rPr lang="en-US" altLang="ko-KR"/>
                        <a:t>Valid Expansion Ratio</a:t>
                      </a:r>
                      <a:endParaRPr lang="ko-KR" altLang="en-US"/>
                    </a:p>
                  </a:txBody>
                  <a:tcPr anchor="ctr"/>
                </a:tc>
                <a:extLst>
                  <a:ext uri="{0D108BD9-81ED-4DB2-BD59-A6C34878D82A}">
                    <a16:rowId xmlns:a16="http://schemas.microsoft.com/office/drawing/2014/main" val="3644799777"/>
                  </a:ext>
                </a:extLst>
              </a:tr>
              <a:tr h="1391431">
                <a:tc>
                  <a:txBody>
                    <a:bodyPr/>
                    <a:lstStyle/>
                    <a:p>
                      <a:pPr algn="ctr"/>
                      <a:r>
                        <a:rPr lang="ko-KR" altLang="en-US" sz="1400" spc="-40">
                          <a:latin typeface="Pretendard" panose="02000503000000020004" pitchFamily="2" charset="-127"/>
                          <a:ea typeface="Pretendard" panose="02000503000000020004" pitchFamily="2" charset="-127"/>
                          <a:cs typeface="Pretendard" panose="02000503000000020004" pitchFamily="2" charset="-127"/>
                        </a:rPr>
                        <a:t>형남공학관 주차장</a:t>
                      </a:r>
                      <a:endParaRPr lang="en-US" altLang="ko-KR" sz="1400" spc="-40">
                        <a:latin typeface="Pretendard" panose="02000503000000020004" pitchFamily="2" charset="-127"/>
                        <a:ea typeface="Pretendard" panose="02000503000000020004" pitchFamily="2" charset="-127"/>
                        <a:cs typeface="Pretendard" panose="02000503000000020004" pitchFamily="2" charset="-127"/>
                      </a:endParaRPr>
                    </a:p>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Parking : 61</a:t>
                      </a:r>
                      <a:endParaRPr lang="ko-KR" altLang="en-US" sz="1400" spc="-40">
                        <a:latin typeface="Pretendard" panose="02000503000000020004" pitchFamily="2" charset="-127"/>
                        <a:ea typeface="Pretendard" panose="02000503000000020004" pitchFamily="2" charset="-127"/>
                        <a:cs typeface="Pretendard" panose="02000503000000020004" pitchFamily="2" charset="-127"/>
                      </a:endParaRPr>
                    </a:p>
                  </a:txBody>
                  <a:tcPr anchor="ctr"/>
                </a:tc>
                <a:tc>
                  <a:txBody>
                    <a:bodyPr/>
                    <a:lstStyle/>
                    <a:p>
                      <a:pPr algn="ctr" latinLnBrk="1"/>
                      <a:endParaRPr lang="ko-KR" altLang="en-US"/>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694507778"/>
                  </a:ext>
                </a:extLst>
              </a:tr>
              <a:tr h="1391431">
                <a:tc>
                  <a:txBody>
                    <a:bodyPr/>
                    <a:lstStyle/>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AGV : 4</a:t>
                      </a:r>
                    </a:p>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Parking : 390</a:t>
                      </a:r>
                      <a:endParaRPr lang="ko-KR" altLang="en-US" sz="1400" spc="-40">
                        <a:latin typeface="Pretendard" panose="02000503000000020004" pitchFamily="2" charset="-127"/>
                        <a:ea typeface="Pretendard" panose="02000503000000020004" pitchFamily="2" charset="-127"/>
                        <a:cs typeface="Pretendard" panose="02000503000000020004" pitchFamily="2" charset="-127"/>
                      </a:endParaRPr>
                    </a:p>
                  </a:txBody>
                  <a:tcPr anchor="ctr"/>
                </a:tc>
                <a:tc>
                  <a:txBody>
                    <a:bodyPr/>
                    <a:lstStyle/>
                    <a:p>
                      <a:pPr algn="ctr" latinLnBrk="1"/>
                      <a:endParaRPr lang="ko-KR" altLang="en-US"/>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204855759"/>
                  </a:ext>
                </a:extLst>
              </a:tr>
              <a:tr h="1391431">
                <a:tc>
                  <a:txBody>
                    <a:bodyPr/>
                    <a:lstStyle/>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AGV : 8</a:t>
                      </a:r>
                    </a:p>
                    <a:p>
                      <a:pPr algn="ctr"/>
                      <a:r>
                        <a:rPr lang="en-US" altLang="ko-KR" sz="1400" spc="-40">
                          <a:latin typeface="Pretendard" panose="02000503000000020004" pitchFamily="2" charset="-127"/>
                          <a:ea typeface="Pretendard" panose="02000503000000020004" pitchFamily="2" charset="-127"/>
                          <a:cs typeface="Pretendard" panose="02000503000000020004" pitchFamily="2" charset="-127"/>
                        </a:rPr>
                        <a:t>Parking : 900</a:t>
                      </a:r>
                      <a:endParaRPr lang="ko-KR" altLang="en-US" sz="1400" spc="-40">
                        <a:latin typeface="Pretendard" panose="02000503000000020004" pitchFamily="2" charset="-127"/>
                        <a:ea typeface="Pretendard" panose="02000503000000020004" pitchFamily="2" charset="-127"/>
                        <a:cs typeface="Pretendard" panose="02000503000000020004" pitchFamily="2" charset="-127"/>
                      </a:endParaRPr>
                    </a:p>
                  </a:txBody>
                  <a:tcPr anchor="ctr"/>
                </a:tc>
                <a:tc>
                  <a:txBody>
                    <a:bodyPr/>
                    <a:lstStyle/>
                    <a:p>
                      <a:pPr algn="ctr" latinLnBrk="1"/>
                      <a:endParaRPr lang="ko-KR" altLang="en-US"/>
                    </a:p>
                  </a:txBody>
                  <a:tcPr anchor="ctr"/>
                </a:tc>
                <a:tc>
                  <a:txBody>
                    <a:bodyPr/>
                    <a:lstStyle/>
                    <a:p>
                      <a:pPr algn="ctr" latinLnBrk="1"/>
                      <a:endParaRPr lang="ko-KR" altLang="en-US"/>
                    </a:p>
                  </a:txBody>
                  <a:tcPr anchor="ctr"/>
                </a:tc>
                <a:tc>
                  <a:txBody>
                    <a:bodyPr/>
                    <a:lstStyle/>
                    <a:p>
                      <a:pPr algn="ctr" latinLnBrk="1"/>
                      <a:endParaRPr lang="ko-KR" altLang="en-US" dirty="0"/>
                    </a:p>
                  </a:txBody>
                  <a:tcPr anchor="ctr"/>
                </a:tc>
                <a:extLst>
                  <a:ext uri="{0D108BD9-81ED-4DB2-BD59-A6C34878D82A}">
                    <a16:rowId xmlns:a16="http://schemas.microsoft.com/office/drawing/2014/main" val="4171224656"/>
                  </a:ext>
                </a:extLst>
              </a:tr>
            </a:tbl>
          </a:graphicData>
        </a:graphic>
      </p:graphicFrame>
      <p:sp>
        <p:nvSpPr>
          <p:cNvPr id="5" name="제목 1">
            <a:extLst>
              <a:ext uri="{FF2B5EF4-FFF2-40B4-BE49-F238E27FC236}">
                <a16:creationId xmlns:a16="http://schemas.microsoft.com/office/drawing/2014/main" id="{9A18D70A-D9C5-00B7-2387-F31551A1899B}"/>
              </a:ext>
            </a:extLst>
          </p:cNvPr>
          <p:cNvSpPr>
            <a:spLocks noGrp="1"/>
          </p:cNvSpPr>
          <p:nvPr>
            <p:ph type="title"/>
          </p:nvPr>
        </p:nvSpPr>
        <p:spPr>
          <a:xfrm>
            <a:off x="628650" y="365127"/>
            <a:ext cx="7886700" cy="420686"/>
          </a:xfrm>
        </p:spPr>
        <p:txBody>
          <a:bodyPr/>
          <a:lstStyle/>
          <a:p>
            <a:r>
              <a:rPr lang="en-US" altLang="ko-KR" sz="1800"/>
              <a:t>Simulation Result</a:t>
            </a:r>
            <a:endParaRPr lang="ko-KR" altLang="en-US" sz="1800" dirty="0"/>
          </a:p>
        </p:txBody>
      </p:sp>
      <p:pic>
        <p:nvPicPr>
          <p:cNvPr id="3" name="그림 2">
            <a:extLst>
              <a:ext uri="{FF2B5EF4-FFF2-40B4-BE49-F238E27FC236}">
                <a16:creationId xmlns:a16="http://schemas.microsoft.com/office/drawing/2014/main" id="{44A2E6E2-9367-80DB-E8E1-46DF1192771D}"/>
              </a:ext>
            </a:extLst>
          </p:cNvPr>
          <p:cNvPicPr>
            <a:picLocks noChangeAspect="1"/>
          </p:cNvPicPr>
          <p:nvPr/>
        </p:nvPicPr>
        <p:blipFill>
          <a:blip r:embed="rId3"/>
          <a:stretch>
            <a:fillRect/>
          </a:stretch>
        </p:blipFill>
        <p:spPr>
          <a:xfrm>
            <a:off x="1711999" y="1869247"/>
            <a:ext cx="7198085" cy="4139459"/>
          </a:xfrm>
          <a:prstGeom prst="rect">
            <a:avLst/>
          </a:prstGeom>
        </p:spPr>
      </p:pic>
    </p:spTree>
    <p:extLst>
      <p:ext uri="{BB962C8B-B14F-4D97-AF65-F5344CB8AC3E}">
        <p14:creationId xmlns:p14="http://schemas.microsoft.com/office/powerpoint/2010/main" val="3370172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20A2-70DE-7676-B325-65A0032569C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5414C67-CA0E-6D07-39C3-929589E95EF7}"/>
              </a:ext>
            </a:extLst>
          </p:cNvPr>
          <p:cNvSpPr>
            <a:spLocks noGrp="1"/>
          </p:cNvSpPr>
          <p:nvPr>
            <p:ph type="title"/>
          </p:nvPr>
        </p:nvSpPr>
        <p:spPr/>
        <p:txBody>
          <a:bodyPr/>
          <a:lstStyle/>
          <a:p>
            <a:r>
              <a:rPr lang="en-US" altLang="ko-KR" dirty="0"/>
              <a:t>Definition of AGV</a:t>
            </a:r>
            <a:endParaRPr lang="ko-KR" altLang="en-US" dirty="0"/>
          </a:p>
        </p:txBody>
      </p:sp>
      <p:sp>
        <p:nvSpPr>
          <p:cNvPr id="3" name="내용 개체 틀 2">
            <a:extLst>
              <a:ext uri="{FF2B5EF4-FFF2-40B4-BE49-F238E27FC236}">
                <a16:creationId xmlns:a16="http://schemas.microsoft.com/office/drawing/2014/main" id="{970A4044-F3B8-F78B-4FA8-9DEF17C07584}"/>
              </a:ext>
            </a:extLst>
          </p:cNvPr>
          <p:cNvSpPr>
            <a:spLocks noGrp="1"/>
          </p:cNvSpPr>
          <p:nvPr>
            <p:ph idx="1"/>
          </p:nvPr>
        </p:nvSpPr>
        <p:spPr/>
        <p:txBody>
          <a:bodyPr/>
          <a:lstStyle/>
          <a:p>
            <a:r>
              <a:rPr lang="en-US" altLang="ko-KR" dirty="0"/>
              <a:t>What is the AGV?</a:t>
            </a:r>
          </a:p>
          <a:p>
            <a:pPr lvl="1">
              <a:lnSpc>
                <a:spcPct val="150000"/>
              </a:lnSpc>
            </a:pPr>
            <a:r>
              <a:rPr lang="en-US" altLang="ko-KR" dirty="0"/>
              <a:t>Automated Guided Vehicle (</a:t>
            </a:r>
            <a:r>
              <a:rPr lang="ko-KR" altLang="en-US" dirty="0"/>
              <a:t>무인 </a:t>
            </a:r>
            <a:r>
              <a:rPr lang="ko-KR" altLang="en-US" dirty="0" err="1"/>
              <a:t>운반차</a:t>
            </a:r>
            <a:r>
              <a:rPr lang="en-US" altLang="ko-KR" dirty="0"/>
              <a:t>)</a:t>
            </a:r>
          </a:p>
          <a:p>
            <a:pPr lvl="2">
              <a:lnSpc>
                <a:spcPct val="150000"/>
              </a:lnSpc>
            </a:pPr>
            <a:r>
              <a:rPr lang="ko-KR" altLang="en-US" dirty="0"/>
              <a:t>정해진 경로를 따라 자체 동력으로만 자재를 운반하는 목적을 가진 자동화 차량</a:t>
            </a:r>
            <a:endParaRPr lang="en-US" altLang="ko-KR" dirty="0"/>
          </a:p>
        </p:txBody>
      </p:sp>
      <p:sp>
        <p:nvSpPr>
          <p:cNvPr id="5" name="TextBox 4">
            <a:extLst>
              <a:ext uri="{FF2B5EF4-FFF2-40B4-BE49-F238E27FC236}">
                <a16:creationId xmlns:a16="http://schemas.microsoft.com/office/drawing/2014/main" id="{9B1C6130-8CFB-FEE7-663A-CF32858FEAAB}"/>
              </a:ext>
            </a:extLst>
          </p:cNvPr>
          <p:cNvSpPr txBox="1"/>
          <p:nvPr/>
        </p:nvSpPr>
        <p:spPr>
          <a:xfrm>
            <a:off x="2400041" y="5286109"/>
            <a:ext cx="1714354" cy="309231"/>
          </a:xfrm>
          <a:prstGeom prst="rect">
            <a:avLst/>
          </a:prstGeom>
        </p:spPr>
        <p:txBody>
          <a:bodyPr vert="horz" lIns="91440" tIns="45720" rIns="91440" bIns="45720" rtlCol="0">
            <a:noAutofit/>
          </a:bodyPr>
          <a:lstStyle>
            <a:lvl1pPr marL="180975" indent="-180975" defTabSz="914400" latinLnBrk="1">
              <a:lnSpc>
                <a:spcPct val="100000"/>
              </a:lnSpc>
              <a:spcBef>
                <a:spcPts val="1000"/>
              </a:spcBef>
              <a:buFont typeface="Arial" panose="020B0604020202020204" pitchFamily="34" charset="0"/>
              <a:buChar char="•"/>
              <a:defRPr spc="-40" baseline="0">
                <a:latin typeface="Pretendard SemiBold" panose="02000703000000020004" pitchFamily="2" charset="-127"/>
                <a:ea typeface="Pretendard SemiBold" panose="02000703000000020004" pitchFamily="2" charset="-127"/>
                <a:cs typeface="Pretendard SemiBold" panose="02000703000000020004" pitchFamily="2" charset="-127"/>
              </a:defRPr>
            </a:lvl1pPr>
            <a:lvl2pPr marL="266700" indent="-176213" defTabSz="914400" latinLnBrk="1">
              <a:lnSpc>
                <a:spcPct val="100000"/>
              </a:lnSpc>
              <a:spcBef>
                <a:spcPts val="500"/>
              </a:spcBef>
              <a:buFont typeface="Wingdings" panose="05000000000000000000" pitchFamily="2" charset="2"/>
              <a:buChar char="Ø"/>
              <a:defRPr sz="1400" spc="-40" baseline="0">
                <a:latin typeface="Pretendard" panose="02000503000000020004" pitchFamily="2" charset="-127"/>
                <a:ea typeface="Pretendard" panose="02000503000000020004" pitchFamily="2" charset="-127"/>
                <a:cs typeface="Pretendard" panose="02000503000000020004" pitchFamily="2" charset="-127"/>
              </a:defRPr>
            </a:lvl2pPr>
            <a:lvl3pPr marL="357188" indent="-176213" defTabSz="914400" latinLnBrk="1">
              <a:lnSpc>
                <a:spcPct val="100000"/>
              </a:lnSpc>
              <a:spcBef>
                <a:spcPts val="500"/>
              </a:spcBef>
              <a:buFont typeface="Poppins" panose="00000500000000000000" pitchFamily="2" charset="0"/>
              <a:buChar char="−"/>
              <a:defRPr sz="1400" spc="-40" baseline="0">
                <a:latin typeface="Pretendard" panose="02000503000000020004" pitchFamily="2" charset="-127"/>
                <a:ea typeface="Pretendard" panose="02000503000000020004" pitchFamily="2" charset="-127"/>
                <a:cs typeface="Pretendard" panose="02000503000000020004" pitchFamily="2" charset="-127"/>
              </a:defRPr>
            </a:lvl3pPr>
            <a:lvl4pPr marL="1600200" indent="-228600" defTabSz="914400" latinLnBrk="1">
              <a:lnSpc>
                <a:spcPct val="100000"/>
              </a:lnSpc>
              <a:spcBef>
                <a:spcPts val="500"/>
              </a:spcBef>
              <a:buFont typeface="Arial" panose="020B0604020202020204" pitchFamily="34" charset="0"/>
              <a:buChar char="•"/>
              <a:defRPr spc="-40" baseline="0">
                <a:latin typeface="Poppins" panose="00000500000000000000" pitchFamily="2" charset="0"/>
                <a:ea typeface="나눔스퀘어 네오 Regular" panose="00000500000000000000" pitchFamily="2" charset="-127"/>
                <a:cs typeface="Poppins" panose="00000500000000000000" pitchFamily="2" charset="0"/>
              </a:defRPr>
            </a:lvl4pPr>
            <a:lvl5pPr marL="2057400" indent="-228600" defTabSz="914400" latinLnBrk="1">
              <a:lnSpc>
                <a:spcPct val="100000"/>
              </a:lnSpc>
              <a:spcBef>
                <a:spcPts val="500"/>
              </a:spcBef>
              <a:buFont typeface="Arial" panose="020B0604020202020204" pitchFamily="34" charset="0"/>
              <a:buChar char="•"/>
              <a:defRPr spc="-40" baseline="0">
                <a:latin typeface="Poppins" panose="00000500000000000000" pitchFamily="2" charset="0"/>
                <a:ea typeface="나눔스퀘어 네오 Regular" panose="00000500000000000000" pitchFamily="2" charset="-127"/>
                <a:cs typeface="Poppins" panose="00000500000000000000" pitchFamily="2" charset="0"/>
              </a:defRP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marL="0" indent="0">
              <a:buNone/>
            </a:pPr>
            <a:r>
              <a:rPr lang="ko-KR" altLang="en-US" sz="1200">
                <a:solidFill>
                  <a:schemeClr val="tx1">
                    <a:lumMod val="50000"/>
                    <a:lumOff val="50000"/>
                  </a:schemeClr>
                </a:solidFill>
              </a:rPr>
              <a:t>출처</a:t>
            </a:r>
            <a:r>
              <a:rPr lang="en-US" altLang="ko-KR" sz="1200">
                <a:solidFill>
                  <a:schemeClr val="tx1">
                    <a:lumMod val="50000"/>
                    <a:lumOff val="50000"/>
                  </a:schemeClr>
                </a:solidFill>
              </a:rPr>
              <a:t> </a:t>
            </a:r>
            <a:r>
              <a:rPr lang="en-US" altLang="ko-KR" sz="1200" dirty="0">
                <a:solidFill>
                  <a:schemeClr val="tx1">
                    <a:lumMod val="50000"/>
                    <a:lumOff val="50000"/>
                  </a:schemeClr>
                </a:solidFill>
              </a:rPr>
              <a:t>: Stiles Machinery</a:t>
            </a:r>
            <a:endParaRPr lang="ko-KR" altLang="en-US" sz="1200" dirty="0">
              <a:solidFill>
                <a:schemeClr val="tx1">
                  <a:lumMod val="50000"/>
                  <a:lumOff val="50000"/>
                </a:schemeClr>
              </a:solidFill>
            </a:endParaRPr>
          </a:p>
        </p:txBody>
      </p:sp>
      <p:pic>
        <p:nvPicPr>
          <p:cNvPr id="7" name="그림 6">
            <a:extLst>
              <a:ext uri="{FF2B5EF4-FFF2-40B4-BE49-F238E27FC236}">
                <a16:creationId xmlns:a16="http://schemas.microsoft.com/office/drawing/2014/main" id="{3E3226B4-4710-6634-A124-EDB2E2B2F46B}"/>
              </a:ext>
            </a:extLst>
          </p:cNvPr>
          <p:cNvPicPr>
            <a:picLocks noChangeAspect="1"/>
          </p:cNvPicPr>
          <p:nvPr/>
        </p:nvPicPr>
        <p:blipFill>
          <a:blip r:embed="rId2"/>
          <a:stretch>
            <a:fillRect/>
          </a:stretch>
        </p:blipFill>
        <p:spPr>
          <a:xfrm>
            <a:off x="2526986" y="3234182"/>
            <a:ext cx="3862301" cy="1741969"/>
          </a:xfrm>
          <a:prstGeom prst="rect">
            <a:avLst/>
          </a:prstGeom>
        </p:spPr>
      </p:pic>
    </p:spTree>
    <p:extLst>
      <p:ext uri="{BB962C8B-B14F-4D97-AF65-F5344CB8AC3E}">
        <p14:creationId xmlns:p14="http://schemas.microsoft.com/office/powerpoint/2010/main" val="4127196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DF3A7-BB4A-7EA1-81E2-935EBA0E934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23A4DFF-3AD0-DAB5-8905-16A7FD3CAF0B}"/>
              </a:ext>
            </a:extLst>
          </p:cNvPr>
          <p:cNvSpPr>
            <a:spLocks noGrp="1"/>
          </p:cNvSpPr>
          <p:nvPr>
            <p:ph type="title"/>
          </p:nvPr>
        </p:nvSpPr>
        <p:spPr>
          <a:xfrm>
            <a:off x="628650" y="365127"/>
            <a:ext cx="8110904" cy="420686"/>
          </a:xfrm>
        </p:spPr>
        <p:txBody>
          <a:bodyPr/>
          <a:lstStyle/>
          <a:p>
            <a:r>
              <a:rPr lang="en-US" altLang="ko-KR" sz="1800"/>
              <a:t>Conclusion</a:t>
            </a:r>
            <a:endParaRPr lang="ko-KR" altLang="en-US" sz="1800" dirty="0"/>
          </a:p>
        </p:txBody>
      </p:sp>
      <p:sp>
        <p:nvSpPr>
          <p:cNvPr id="3" name="내용 개체 틀 2">
            <a:extLst>
              <a:ext uri="{FF2B5EF4-FFF2-40B4-BE49-F238E27FC236}">
                <a16:creationId xmlns:a16="http://schemas.microsoft.com/office/drawing/2014/main" id="{E50687E8-57D0-CA26-AF04-37AAFA8DC1C1}"/>
              </a:ext>
            </a:extLst>
          </p:cNvPr>
          <p:cNvSpPr>
            <a:spLocks noGrp="1"/>
          </p:cNvSpPr>
          <p:nvPr>
            <p:ph idx="1"/>
          </p:nvPr>
        </p:nvSpPr>
        <p:spPr>
          <a:xfrm>
            <a:off x="556953" y="915324"/>
            <a:ext cx="8175567" cy="5219699"/>
          </a:xfrm>
        </p:spPr>
        <p:txBody>
          <a:bodyPr/>
          <a:lstStyle/>
          <a:p>
            <a:pPr>
              <a:lnSpc>
                <a:spcPct val="150000"/>
              </a:lnSpc>
            </a:pPr>
            <a:r>
              <a:rPr lang="en-US" altLang="ko-KR"/>
              <a:t>Which algorithm has the highest throughput in a low-density environment?</a:t>
            </a:r>
          </a:p>
          <a:p>
            <a:pPr lvl="1">
              <a:lnSpc>
                <a:spcPct val="150000"/>
              </a:lnSpc>
            </a:pPr>
            <a:r>
              <a:rPr lang="en-US" altLang="ko-KR" kern="100"/>
              <a:t>A* algorithm And D* lite Algorithm</a:t>
            </a:r>
          </a:p>
          <a:p>
            <a:pPr>
              <a:lnSpc>
                <a:spcPct val="150000"/>
              </a:lnSpc>
            </a:pPr>
            <a:r>
              <a:rPr lang="en-US" altLang="ko-KR"/>
              <a:t>Which algorithm has the highest throughput in a High-density environment?</a:t>
            </a:r>
          </a:p>
          <a:p>
            <a:pPr lvl="1">
              <a:lnSpc>
                <a:spcPct val="150000"/>
              </a:lnSpc>
            </a:pPr>
            <a:r>
              <a:rPr lang="en-US" altLang="ko-KR" kern="100"/>
              <a:t>WHCA* + WFG/SCC + CBS Algorithm</a:t>
            </a:r>
          </a:p>
          <a:p>
            <a:pPr>
              <a:lnSpc>
                <a:spcPct val="150000"/>
              </a:lnSpc>
            </a:pPr>
            <a:r>
              <a:rPr lang="en-US" altLang="ko-KR"/>
              <a:t>Which algorithm requires the least computation under the same conditions?</a:t>
            </a:r>
          </a:p>
          <a:p>
            <a:pPr lvl="1">
              <a:lnSpc>
                <a:spcPct val="150000"/>
              </a:lnSpc>
            </a:pPr>
            <a:r>
              <a:rPr lang="en-US" altLang="ko-KR" kern="100"/>
              <a:t>1</a:t>
            </a:r>
            <a:r>
              <a:rPr lang="en-US" altLang="ko-KR" kern="100" baseline="30000"/>
              <a:t>st</a:t>
            </a:r>
            <a:r>
              <a:rPr lang="ko-KR" altLang="en-US" kern="100"/>
              <a:t> </a:t>
            </a:r>
            <a:r>
              <a:rPr lang="en-US" altLang="ko-KR" kern="100"/>
              <a:t>: WHCA* + WFG/SCC + CBS Algorithm</a:t>
            </a:r>
          </a:p>
          <a:p>
            <a:pPr lvl="1">
              <a:lnSpc>
                <a:spcPct val="150000"/>
              </a:lnSpc>
            </a:pPr>
            <a:r>
              <a:rPr lang="en-US" altLang="ko-KR" kern="100"/>
              <a:t>2</a:t>
            </a:r>
            <a:r>
              <a:rPr lang="en-US" altLang="ko-KR" kern="100" baseline="30000"/>
              <a:t>nd</a:t>
            </a:r>
            <a:r>
              <a:rPr lang="en-US" altLang="ko-KR" kern="100"/>
              <a:t> : D* ltie Algorithm</a:t>
            </a:r>
          </a:p>
          <a:p>
            <a:pPr lvl="1">
              <a:lnSpc>
                <a:spcPct val="150000"/>
              </a:lnSpc>
            </a:pPr>
            <a:r>
              <a:rPr lang="en-US" altLang="ko-KR" kern="100"/>
              <a:t>3</a:t>
            </a:r>
            <a:r>
              <a:rPr lang="en-US" altLang="ko-KR" kern="100" baseline="30000"/>
              <a:t>rd</a:t>
            </a:r>
            <a:r>
              <a:rPr lang="en-US" altLang="ko-KR" kern="100"/>
              <a:t> : A* Algorithm</a:t>
            </a:r>
          </a:p>
          <a:p>
            <a:pPr lvl="1">
              <a:lnSpc>
                <a:spcPct val="150000"/>
              </a:lnSpc>
            </a:pPr>
            <a:endParaRPr lang="en-US" altLang="ko-KR"/>
          </a:p>
          <a:p>
            <a:pPr>
              <a:lnSpc>
                <a:spcPct val="150000"/>
              </a:lnSpc>
            </a:pPr>
            <a:r>
              <a:rPr lang="en-US" altLang="ko-KR" u="sng"/>
              <a:t>"The optimal algorithm </a:t>
            </a:r>
            <a:r>
              <a:rPr lang="en-US" altLang="ko-KR" b="1" u="sng"/>
              <a:t>varies depending on the context</a:t>
            </a:r>
            <a:r>
              <a:rPr lang="en-US" altLang="ko-KR" u="sng"/>
              <a:t>."</a:t>
            </a:r>
            <a:endParaRPr lang="en-US" altLang="ko-KR" u="sng" kern="100"/>
          </a:p>
          <a:p>
            <a:pPr lvl="2">
              <a:lnSpc>
                <a:spcPct val="150000"/>
              </a:lnSpc>
            </a:pPr>
            <a:endParaRPr lang="en-US" altLang="ko-KR" sz="800" kern="100"/>
          </a:p>
          <a:p>
            <a:pPr lvl="2">
              <a:lnSpc>
                <a:spcPct val="150000"/>
              </a:lnSpc>
            </a:pPr>
            <a:endParaRPr lang="en-US" altLang="ko-KR" sz="800"/>
          </a:p>
        </p:txBody>
      </p:sp>
    </p:spTree>
    <p:extLst>
      <p:ext uri="{BB962C8B-B14F-4D97-AF65-F5344CB8AC3E}">
        <p14:creationId xmlns:p14="http://schemas.microsoft.com/office/powerpoint/2010/main" val="866573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8E2F5-B870-382A-C934-F21C5FD1D5A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56EF081-AAAE-33A8-E55E-3F381C14D3DE}"/>
              </a:ext>
            </a:extLst>
          </p:cNvPr>
          <p:cNvSpPr>
            <a:spLocks noGrp="1"/>
          </p:cNvSpPr>
          <p:nvPr>
            <p:ph type="title"/>
          </p:nvPr>
        </p:nvSpPr>
        <p:spPr/>
        <p:txBody>
          <a:bodyPr/>
          <a:lstStyle/>
          <a:p>
            <a:r>
              <a:rPr lang="ko-KR" altLang="en-US" sz="1800" dirty="0"/>
              <a:t>시뮬레이션 </a:t>
            </a:r>
            <a:r>
              <a:rPr lang="ko-KR" altLang="en-US" sz="1800"/>
              <a:t>영상 </a:t>
            </a:r>
            <a:r>
              <a:rPr lang="en-US" altLang="ko-KR" sz="1800"/>
              <a:t>[</a:t>
            </a:r>
            <a:r>
              <a:rPr lang="ko-KR" altLang="en-US" sz="1800"/>
              <a:t>형남 공학관 주차장</a:t>
            </a:r>
            <a:r>
              <a:rPr lang="en-US" altLang="ko-KR" sz="1800"/>
              <a:t> + (WHCA*+WFG/SCC +CBS)]</a:t>
            </a:r>
            <a:endParaRPr lang="ko-KR" altLang="en-US" sz="1800" dirty="0"/>
          </a:p>
        </p:txBody>
      </p:sp>
      <p:pic>
        <p:nvPicPr>
          <p:cNvPr id="6" name="그림 5">
            <a:extLst>
              <a:ext uri="{FF2B5EF4-FFF2-40B4-BE49-F238E27FC236}">
                <a16:creationId xmlns:a16="http://schemas.microsoft.com/office/drawing/2014/main" id="{44BABCBA-30E0-2CD4-26ED-D318EF7F4A2F}"/>
              </a:ext>
            </a:extLst>
          </p:cNvPr>
          <p:cNvPicPr>
            <a:picLocks noChangeAspect="1"/>
          </p:cNvPicPr>
          <p:nvPr/>
        </p:nvPicPr>
        <p:blipFill>
          <a:blip r:embed="rId5"/>
          <a:stretch>
            <a:fillRect/>
          </a:stretch>
        </p:blipFill>
        <p:spPr>
          <a:xfrm>
            <a:off x="4433288" y="2545006"/>
            <a:ext cx="4082062" cy="2392542"/>
          </a:xfrm>
          <a:prstGeom prst="rect">
            <a:avLst/>
          </a:prstGeom>
        </p:spPr>
      </p:pic>
      <p:pic>
        <p:nvPicPr>
          <p:cNvPr id="4" name="MAP1">
            <a:hlinkClick r:id="" action="ppaction://media"/>
            <a:extLst>
              <a:ext uri="{FF2B5EF4-FFF2-40B4-BE49-F238E27FC236}">
                <a16:creationId xmlns:a16="http://schemas.microsoft.com/office/drawing/2014/main" id="{7D0BC1AA-69BC-4C1B-F11D-464C3FB3454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6475" y="1282856"/>
            <a:ext cx="3094413" cy="4383752"/>
          </a:xfrm>
          <a:prstGeom prst="rect">
            <a:avLst/>
          </a:prstGeom>
        </p:spPr>
      </p:pic>
    </p:spTree>
    <p:extLst>
      <p:ext uri="{BB962C8B-B14F-4D97-AF65-F5344CB8AC3E}">
        <p14:creationId xmlns:p14="http://schemas.microsoft.com/office/powerpoint/2010/main" val="289870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39E74-EB59-E7FB-4D69-8F76EADAE64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EC6C136-9811-DC83-4FE2-6CA81CB56409}"/>
              </a:ext>
            </a:extLst>
          </p:cNvPr>
          <p:cNvSpPr>
            <a:spLocks noGrp="1"/>
          </p:cNvSpPr>
          <p:nvPr>
            <p:ph type="title"/>
          </p:nvPr>
        </p:nvSpPr>
        <p:spPr/>
        <p:txBody>
          <a:bodyPr/>
          <a:lstStyle/>
          <a:p>
            <a:r>
              <a:rPr lang="ko-KR" altLang="en-US" sz="1800" dirty="0"/>
              <a:t>시뮬레이션 </a:t>
            </a:r>
            <a:r>
              <a:rPr lang="ko-KR" altLang="en-US" sz="1800"/>
              <a:t>영상 </a:t>
            </a:r>
            <a:r>
              <a:rPr lang="en-US" altLang="ko-KR" sz="1800"/>
              <a:t>[ Map2  / Map3]</a:t>
            </a:r>
            <a:endParaRPr lang="ko-KR" altLang="en-US" sz="1800" dirty="0"/>
          </a:p>
        </p:txBody>
      </p:sp>
      <p:pic>
        <p:nvPicPr>
          <p:cNvPr id="3" name="MAP2">
            <a:hlinkClick r:id="" action="ppaction://media"/>
            <a:extLst>
              <a:ext uri="{FF2B5EF4-FFF2-40B4-BE49-F238E27FC236}">
                <a16:creationId xmlns:a16="http://schemas.microsoft.com/office/drawing/2014/main" id="{E4CE5DB1-500C-1EC6-C5B7-A4C283BC57A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8191" y="1232440"/>
            <a:ext cx="3681883" cy="4684173"/>
          </a:xfrm>
          <a:prstGeom prst="rect">
            <a:avLst/>
          </a:prstGeom>
        </p:spPr>
      </p:pic>
      <p:pic>
        <p:nvPicPr>
          <p:cNvPr id="4" name="MAP3">
            <a:hlinkClick r:id="" action="ppaction://media"/>
            <a:extLst>
              <a:ext uri="{FF2B5EF4-FFF2-40B4-BE49-F238E27FC236}">
                <a16:creationId xmlns:a16="http://schemas.microsoft.com/office/drawing/2014/main" id="{0F200E19-17C1-0E08-5C5E-0EA6ADA5B7F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31908" y="1232440"/>
            <a:ext cx="3596790" cy="4715791"/>
          </a:xfrm>
          <a:prstGeom prst="rect">
            <a:avLst/>
          </a:prstGeom>
        </p:spPr>
      </p:pic>
    </p:spTree>
    <p:extLst>
      <p:ext uri="{BB962C8B-B14F-4D97-AF65-F5344CB8AC3E}">
        <p14:creationId xmlns:p14="http://schemas.microsoft.com/office/powerpoint/2010/main" val="394341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92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9B370-BE79-76F2-71E3-00A285AC129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E45F3AE-18C4-8C8E-86A1-EF633794A017}"/>
              </a:ext>
            </a:extLst>
          </p:cNvPr>
          <p:cNvSpPr>
            <a:spLocks noGrp="1"/>
          </p:cNvSpPr>
          <p:nvPr>
            <p:ph type="title"/>
          </p:nvPr>
        </p:nvSpPr>
        <p:spPr>
          <a:xfrm>
            <a:off x="628650" y="365127"/>
            <a:ext cx="8110904" cy="420686"/>
          </a:xfrm>
        </p:spPr>
        <p:txBody>
          <a:bodyPr/>
          <a:lstStyle/>
          <a:p>
            <a:r>
              <a:rPr lang="ko-KR" altLang="en-US" sz="1800"/>
              <a:t>참고문헌</a:t>
            </a:r>
            <a:endParaRPr lang="ko-KR" altLang="en-US" sz="1800" dirty="0"/>
          </a:p>
        </p:txBody>
      </p:sp>
      <p:sp>
        <p:nvSpPr>
          <p:cNvPr id="3" name="내용 개체 틀 2">
            <a:extLst>
              <a:ext uri="{FF2B5EF4-FFF2-40B4-BE49-F238E27FC236}">
                <a16:creationId xmlns:a16="http://schemas.microsoft.com/office/drawing/2014/main" id="{B89F1C7D-159A-2662-A6D4-321DA40D29B2}"/>
              </a:ext>
            </a:extLst>
          </p:cNvPr>
          <p:cNvSpPr>
            <a:spLocks noGrp="1"/>
          </p:cNvSpPr>
          <p:nvPr>
            <p:ph idx="1"/>
          </p:nvPr>
        </p:nvSpPr>
        <p:spPr>
          <a:xfrm>
            <a:off x="556953" y="915324"/>
            <a:ext cx="8175567" cy="5219699"/>
          </a:xfrm>
        </p:spPr>
        <p:txBody>
          <a:bodyPr/>
          <a:lstStyle/>
          <a:p>
            <a:pPr lvl="1">
              <a:lnSpc>
                <a:spcPct val="150000"/>
              </a:lnSpc>
            </a:pPr>
            <a:r>
              <a:rPr lang="en-US" altLang="ko-KR" sz="700" kern="100"/>
              <a:t>[1] P. E. Hart, N. J. Nilsson, and B. Raphael, “A formal basis for the heuristic determination of minimum cost paths,” IEEE Transactions on Systems Science and Cybernetics, vol. 4, no. 2, pp. 100–107, 1968.</a:t>
            </a:r>
          </a:p>
          <a:p>
            <a:pPr lvl="1">
              <a:lnSpc>
                <a:spcPct val="150000"/>
              </a:lnSpc>
            </a:pPr>
            <a:r>
              <a:rPr lang="en-US" altLang="ko-KR" sz="700" kern="100"/>
              <a:t>[2] A. Stentz, “Optimal and efficient path planning for partially-known environments,” in Proc. IEEE Int. Conf. on Robotics and Automation (ICRA), 1994.</a:t>
            </a:r>
          </a:p>
          <a:p>
            <a:pPr lvl="1">
              <a:lnSpc>
                <a:spcPct val="150000"/>
              </a:lnSpc>
            </a:pPr>
            <a:r>
              <a:rPr lang="en-US" altLang="ko-KR" sz="700" kern="100"/>
              <a:t>[3] S. Koenig and M. Likhachev, “Fast replanning for navigation in unknown terrain,” IEEE Transactions on Robotics, vol. 21, no. 3, pp. 354–363, 2005.</a:t>
            </a:r>
          </a:p>
          <a:p>
            <a:pPr lvl="1">
              <a:lnSpc>
                <a:spcPct val="150000"/>
              </a:lnSpc>
            </a:pPr>
            <a:r>
              <a:rPr lang="en-US" altLang="ko-KR" sz="700" kern="100"/>
              <a:t>[4] D. Silver, “Cooperative pathfinding,” in Proc. AAAI Conf. on Artificial Intelligence and Interactive Digital Entertainment (AIIDE), 2005. </a:t>
            </a:r>
          </a:p>
          <a:p>
            <a:pPr lvl="1">
              <a:lnSpc>
                <a:spcPct val="150000"/>
              </a:lnSpc>
            </a:pPr>
            <a:r>
              <a:rPr lang="en-US" altLang="ko-KR" sz="700" kern="100"/>
              <a:t>[5] Z. Bnaya and A. Felner, “Conflict-Oriented Windowed Hierarchical Cooperative A*,” in Proc. IEEE Int. Conf. on Robotics and Automation (ICRA), 2014, pp. 3743–3748. </a:t>
            </a:r>
          </a:p>
          <a:p>
            <a:pPr lvl="1">
              <a:lnSpc>
                <a:spcPct val="150000"/>
              </a:lnSpc>
            </a:pPr>
            <a:r>
              <a:rPr lang="en-US" altLang="ko-KR" sz="700" kern="100"/>
              <a:t>[6] G. Sharon, R. Stern, A. Felner, and N. R. Sturtevant, “Conflict-based search for optimal multi-agent pathfinding,” Artificial Intelligence, vol. 219–220, pp. 40–66, 2015. </a:t>
            </a:r>
          </a:p>
          <a:p>
            <a:pPr lvl="1">
              <a:lnSpc>
                <a:spcPct val="150000"/>
              </a:lnSpc>
            </a:pPr>
            <a:r>
              <a:rPr lang="en-US" altLang="ko-KR" sz="700" kern="100"/>
              <a:t>[7] Z. Ren, S. Rathinam, and H. Choset, “Multi-objective Conflict-based Search for multi-agent path finding,” in Proc. IEEE Int. Conf. on Robotics and Automation (ICRA), 2021. </a:t>
            </a:r>
          </a:p>
          <a:p>
            <a:pPr lvl="1">
              <a:lnSpc>
                <a:spcPct val="150000"/>
              </a:lnSpc>
            </a:pPr>
            <a:r>
              <a:rPr lang="en-US" altLang="ko-KR" sz="700" kern="100"/>
              <a:t>[8] J. Kottinger, S. Almagor, and M. Lahijanian, “Conflict-based search for multi-robot motion planning with kinodynamic constraints,” in Proc. IEEE/RSJ Int. Conf. on Intelligent Robots and Systems (IROS), 2022. </a:t>
            </a:r>
          </a:p>
          <a:p>
            <a:pPr lvl="1">
              <a:lnSpc>
                <a:spcPct val="150000"/>
              </a:lnSpc>
            </a:pPr>
            <a:r>
              <a:rPr lang="en-US" altLang="ko-KR" sz="700" kern="100"/>
              <a:t>[9] G. S. Ho and C. V. Ramamoorthy, “Protocols for deadlock detection in distributed database systems,” IEEE Transactions on Software Engineering, vol. SE-8, no. 6, pp. 554–557, 1982.</a:t>
            </a:r>
          </a:p>
          <a:p>
            <a:pPr lvl="1">
              <a:lnSpc>
                <a:spcPct val="150000"/>
              </a:lnSpc>
            </a:pPr>
            <a:r>
              <a:rPr lang="en-US" altLang="ko-KR" sz="700" kern="100"/>
              <a:t>[10] M. Sidi, A. Segall, and D. Hsu, “Local distributed deadlock detection by cycle detection and clustering,” IEEE Transactions on Software Engineering, vol. SE-13, no. 1, pp. 77–86, 1987. </a:t>
            </a:r>
          </a:p>
          <a:p>
            <a:pPr lvl="1">
              <a:lnSpc>
                <a:spcPct val="150000"/>
              </a:lnSpc>
            </a:pPr>
            <a:r>
              <a:rPr lang="en-US" altLang="ko-KR" sz="700" kern="100"/>
              <a:t>[11] R. E. Tarjan, “Depth-first search and linear graph algorithms,” in Proc. IEEE 12th Annual Symp. on Switching and Automata Theory, 1971. </a:t>
            </a:r>
          </a:p>
          <a:p>
            <a:pPr lvl="1">
              <a:lnSpc>
                <a:spcPct val="150000"/>
              </a:lnSpc>
            </a:pPr>
            <a:r>
              <a:rPr lang="en-US" altLang="ko-KR" sz="700" kern="100"/>
              <a:t>[12] A. Stentz, “The Focussed D* algorithm for real-time replanning,” in Proc. Int. Joint Conf. on Artificial Intelligence (IJCAI), 1995. </a:t>
            </a:r>
          </a:p>
          <a:p>
            <a:pPr lvl="1">
              <a:lnSpc>
                <a:spcPct val="150000"/>
              </a:lnSpc>
            </a:pPr>
            <a:r>
              <a:rPr lang="en-US" altLang="ko-KR" sz="700" kern="100"/>
              <a:t>[13] Bhosekar, A., Işık, T., Ekşioğlu, S., Gilstrap, K., &amp; Allen, R. (2021). Simulation-optimization of automated material handling systems in a healthcare facility. IISE Transactions on Healthcare Systems Engineering, 11(4), 316–337.</a:t>
            </a:r>
          </a:p>
          <a:p>
            <a:pPr lvl="1">
              <a:lnSpc>
                <a:spcPct val="150000"/>
              </a:lnSpc>
            </a:pPr>
            <a:r>
              <a:rPr lang="en-US" altLang="ko-KR" sz="700" kern="100"/>
              <a:t>[14] Koenig, S., Likhachev, M., &amp; Furcy, D. (2005). Lifelong Planning A.* Preprint submitted to Elsevier Science on May 24, 2005.</a:t>
            </a:r>
          </a:p>
          <a:p>
            <a:pPr lvl="1">
              <a:lnSpc>
                <a:spcPct val="150000"/>
              </a:lnSpc>
            </a:pPr>
            <a:r>
              <a:rPr lang="en-US" altLang="ko-KR" sz="700" kern="100"/>
              <a:t>[15] Hart, P. E., Nilsson, N. J., &amp; Raphael, B. (1968). A formal basis for the heuristic determination of minimum cost paths. IEEE Transactions on Systems Science and Cybernetics, 4(2), 100–107.</a:t>
            </a:r>
          </a:p>
          <a:p>
            <a:pPr lvl="1">
              <a:lnSpc>
                <a:spcPct val="150000"/>
              </a:lnSpc>
            </a:pPr>
            <a:r>
              <a:rPr lang="en-US" altLang="ko-KR" sz="700" kern="100"/>
              <a:t>[16] Ning, S., Zhong, J., &amp; Zheng, X. (2021). Design of virtual intelligent parking lot system based on signal request mechanism. Proceedings of the 2021 IEEE 24th International Conference on Computer Supported Cooperative Work in Design (CSCWD), Dalian, China.</a:t>
            </a:r>
          </a:p>
          <a:p>
            <a:pPr lvl="1">
              <a:lnSpc>
                <a:spcPct val="150000"/>
              </a:lnSpc>
            </a:pPr>
            <a:r>
              <a:rPr lang="en-US" altLang="ko-KR" sz="700" kern="100"/>
              <a:t>[17] Shi, Y., Pan, Y., Sun, X., Xie, R., Chen, W., &amp; Shen, S. (2018). Collaborative planning of parking spaces and AGVs path for smart indoor parking system. Proceedings of the 2018 IEEE 22nd International Conference on Computer Supported Cooperative Work in Design (CSCWD), Dalian, China.</a:t>
            </a:r>
          </a:p>
          <a:p>
            <a:pPr lvl="1">
              <a:lnSpc>
                <a:spcPct val="150000"/>
              </a:lnSpc>
            </a:pPr>
            <a:r>
              <a:rPr lang="en-US" altLang="ko-KR" sz="700" kern="100"/>
              <a:t>[18] Bobanac, V., &amp; Bogdan, S. (2008). Routing and scheduling in multi-AGV systems based on dynamic banker algorithm. In Proceedings of the 16th Mediterranean Conference on Control and Automation (pp. 1168–1173). IEEE</a:t>
            </a:r>
          </a:p>
          <a:p>
            <a:pPr lvl="1">
              <a:lnSpc>
                <a:spcPct val="150000"/>
              </a:lnSpc>
            </a:pPr>
            <a:r>
              <a:rPr lang="en-US" altLang="ko-KR" sz="700" kern="100"/>
              <a:t>[19] </a:t>
            </a:r>
            <a:r>
              <a:rPr lang="ko-KR" altLang="en-US" sz="700" kern="100"/>
              <a:t>김중기</a:t>
            </a:r>
            <a:r>
              <a:rPr lang="en-US" altLang="ko-KR" sz="700" kern="100"/>
              <a:t>, </a:t>
            </a:r>
            <a:r>
              <a:rPr lang="ko-KR" altLang="en-US" sz="700" kern="100"/>
              <a:t>박병윤</a:t>
            </a:r>
            <a:r>
              <a:rPr lang="en-US" altLang="ko-KR" sz="700" kern="100"/>
              <a:t>, </a:t>
            </a:r>
            <a:r>
              <a:rPr lang="ko-KR" altLang="en-US" sz="700" kern="100"/>
              <a:t>최진우</a:t>
            </a:r>
            <a:r>
              <a:rPr lang="en-US" altLang="ko-KR" sz="700" kern="100"/>
              <a:t>. (1997). 『</a:t>
            </a:r>
            <a:r>
              <a:rPr lang="ko-KR" altLang="en-US" sz="700" kern="100"/>
              <a:t>중소형 공동주택 지하주차장 환기기법 향상 방안연구 </a:t>
            </a:r>
            <a:r>
              <a:rPr lang="en-US" altLang="ko-KR" sz="700" kern="100"/>
              <a:t>- </a:t>
            </a:r>
            <a:r>
              <a:rPr lang="ko-KR" altLang="en-US" sz="700" kern="100"/>
              <a:t>환기방식 실태조사를 중심으로 </a:t>
            </a:r>
            <a:r>
              <a:rPr lang="en-US" altLang="ko-KR" sz="700" kern="100"/>
              <a:t>-』. </a:t>
            </a:r>
            <a:r>
              <a:rPr lang="ko-KR" altLang="en-US" sz="700" kern="100"/>
              <a:t>대한주택공사 주택연구소</a:t>
            </a:r>
            <a:r>
              <a:rPr lang="en-US" altLang="ko-KR" sz="700" kern="100"/>
              <a:t>.</a:t>
            </a:r>
          </a:p>
          <a:p>
            <a:pPr lvl="1">
              <a:lnSpc>
                <a:spcPct val="150000"/>
              </a:lnSpc>
            </a:pPr>
            <a:endParaRPr lang="en-US" altLang="ko-KR" sz="800" kern="100"/>
          </a:p>
          <a:p>
            <a:pPr lvl="2">
              <a:lnSpc>
                <a:spcPct val="150000"/>
              </a:lnSpc>
            </a:pPr>
            <a:endParaRPr lang="en-US" altLang="ko-KR" sz="800" kern="100"/>
          </a:p>
          <a:p>
            <a:pPr lvl="2">
              <a:lnSpc>
                <a:spcPct val="150000"/>
              </a:lnSpc>
            </a:pPr>
            <a:endParaRPr lang="en-US" altLang="ko-KR" sz="800"/>
          </a:p>
        </p:txBody>
      </p:sp>
    </p:spTree>
    <p:extLst>
      <p:ext uri="{BB962C8B-B14F-4D97-AF65-F5344CB8AC3E}">
        <p14:creationId xmlns:p14="http://schemas.microsoft.com/office/powerpoint/2010/main" val="290695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9171A-D82E-4064-0F64-C1BC792A47A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47E7836-492C-B0BA-7D4E-6CF58F99C199}"/>
              </a:ext>
            </a:extLst>
          </p:cNvPr>
          <p:cNvSpPr>
            <a:spLocks noGrp="1"/>
          </p:cNvSpPr>
          <p:nvPr>
            <p:ph type="title"/>
          </p:nvPr>
        </p:nvSpPr>
        <p:spPr/>
        <p:txBody>
          <a:bodyPr/>
          <a:lstStyle/>
          <a:p>
            <a:r>
              <a:rPr lang="en-US" altLang="ko-KR"/>
              <a:t>AGV</a:t>
            </a:r>
            <a:r>
              <a:rPr lang="ko-KR" altLang="en-US"/>
              <a:t> </a:t>
            </a:r>
            <a:r>
              <a:rPr lang="en-US" altLang="ko-KR"/>
              <a:t>Market </a:t>
            </a:r>
            <a:r>
              <a:rPr lang="en-US" altLang="ko-KR" dirty="0"/>
              <a:t>Size</a:t>
            </a:r>
            <a:endParaRPr lang="ko-KR" altLang="en-US" dirty="0"/>
          </a:p>
        </p:txBody>
      </p:sp>
      <p:sp>
        <p:nvSpPr>
          <p:cNvPr id="3" name="내용 개체 틀 2">
            <a:extLst>
              <a:ext uri="{FF2B5EF4-FFF2-40B4-BE49-F238E27FC236}">
                <a16:creationId xmlns:a16="http://schemas.microsoft.com/office/drawing/2014/main" id="{42B8F2BF-A119-BBB7-DA1A-4D110043E92B}"/>
              </a:ext>
            </a:extLst>
          </p:cNvPr>
          <p:cNvSpPr>
            <a:spLocks noGrp="1"/>
          </p:cNvSpPr>
          <p:nvPr>
            <p:ph idx="1"/>
          </p:nvPr>
        </p:nvSpPr>
        <p:spPr/>
        <p:txBody>
          <a:bodyPr/>
          <a:lstStyle/>
          <a:p>
            <a:r>
              <a:rPr lang="en-US" altLang="ko-KR" dirty="0"/>
              <a:t>Present Market size and its projected future growth.</a:t>
            </a:r>
          </a:p>
          <a:p>
            <a:pPr lvl="1">
              <a:lnSpc>
                <a:spcPct val="150000"/>
              </a:lnSpc>
            </a:pPr>
            <a:r>
              <a:rPr lang="en-US" altLang="ko-KR" dirty="0"/>
              <a:t>2024</a:t>
            </a:r>
            <a:r>
              <a:rPr lang="ko-KR" altLang="en-US" dirty="0"/>
              <a:t>년 </a:t>
            </a:r>
            <a:r>
              <a:rPr lang="en-US" altLang="ko-KR" dirty="0"/>
              <a:t>AGV</a:t>
            </a:r>
            <a:r>
              <a:rPr lang="ko-KR" altLang="en-US" dirty="0"/>
              <a:t>시장규모</a:t>
            </a:r>
            <a:r>
              <a:rPr lang="en-US" altLang="ko-KR" dirty="0"/>
              <a:t>, </a:t>
            </a:r>
            <a:r>
              <a:rPr lang="ko-KR" altLang="en-US" dirty="0"/>
              <a:t>약</a:t>
            </a:r>
            <a:r>
              <a:rPr lang="en-US" altLang="ko-KR" dirty="0"/>
              <a:t>52</a:t>
            </a:r>
            <a:r>
              <a:rPr lang="ko-KR" altLang="en-US" dirty="0"/>
              <a:t>억 </a:t>
            </a:r>
            <a:r>
              <a:rPr lang="en-US" altLang="ko-KR" dirty="0"/>
              <a:t>2</a:t>
            </a:r>
            <a:r>
              <a:rPr lang="ko-KR" altLang="en-US" dirty="0"/>
              <a:t>천만 달러로 평가</a:t>
            </a:r>
            <a:endParaRPr lang="en-US" altLang="ko-KR" dirty="0"/>
          </a:p>
          <a:p>
            <a:pPr lvl="1">
              <a:lnSpc>
                <a:spcPct val="150000"/>
              </a:lnSpc>
            </a:pPr>
            <a:r>
              <a:rPr lang="en-US" altLang="ko-KR" dirty="0"/>
              <a:t>2037</a:t>
            </a:r>
            <a:r>
              <a:rPr lang="ko-KR" altLang="en-US" dirty="0"/>
              <a:t>년 </a:t>
            </a:r>
            <a:r>
              <a:rPr lang="ko-KR" altLang="en-US" dirty="0">
                <a:highlight>
                  <a:srgbClr val="FFFF00"/>
                </a:highlight>
              </a:rPr>
              <a:t>약 </a:t>
            </a:r>
            <a:r>
              <a:rPr lang="en-US" altLang="ko-KR" dirty="0">
                <a:highlight>
                  <a:srgbClr val="FFFF00"/>
                </a:highlight>
              </a:rPr>
              <a:t>300</a:t>
            </a:r>
            <a:r>
              <a:rPr lang="ko-KR" altLang="en-US" dirty="0">
                <a:highlight>
                  <a:srgbClr val="FFFF00"/>
                </a:highlight>
              </a:rPr>
              <a:t>억 </a:t>
            </a:r>
            <a:r>
              <a:rPr lang="en-US" altLang="ko-KR" dirty="0">
                <a:highlight>
                  <a:srgbClr val="FFFF00"/>
                </a:highlight>
              </a:rPr>
              <a:t>6</a:t>
            </a:r>
            <a:r>
              <a:rPr lang="ko-KR" altLang="en-US" dirty="0">
                <a:highlight>
                  <a:srgbClr val="FFFF00"/>
                </a:highlight>
              </a:rPr>
              <a:t>천만 달러 </a:t>
            </a:r>
            <a:r>
              <a:rPr lang="ko-KR" altLang="en-US" dirty="0"/>
              <a:t>예상</a:t>
            </a:r>
            <a:endParaRPr lang="en-US" altLang="ko-KR" dirty="0"/>
          </a:p>
          <a:p>
            <a:pPr lvl="1">
              <a:lnSpc>
                <a:spcPct val="150000"/>
              </a:lnSpc>
            </a:pPr>
            <a:r>
              <a:rPr lang="ko-KR" altLang="en-US" dirty="0"/>
              <a:t>연평균 성장률 약 </a:t>
            </a:r>
            <a:r>
              <a:rPr lang="en-US" altLang="ko-KR" dirty="0"/>
              <a:t>14.3% </a:t>
            </a:r>
            <a:r>
              <a:rPr lang="ko-KR" altLang="en-US" dirty="0"/>
              <a:t>예측</a:t>
            </a:r>
            <a:endParaRPr lang="en-US" altLang="ko-KR" dirty="0"/>
          </a:p>
        </p:txBody>
      </p:sp>
      <p:grpSp>
        <p:nvGrpSpPr>
          <p:cNvPr id="4" name="그룹 3">
            <a:extLst>
              <a:ext uri="{FF2B5EF4-FFF2-40B4-BE49-F238E27FC236}">
                <a16:creationId xmlns:a16="http://schemas.microsoft.com/office/drawing/2014/main" id="{9CCBA2ED-AB8B-CD62-48BE-24E21543AC4A}"/>
              </a:ext>
            </a:extLst>
          </p:cNvPr>
          <p:cNvGrpSpPr/>
          <p:nvPr/>
        </p:nvGrpSpPr>
        <p:grpSpPr>
          <a:xfrm>
            <a:off x="2751126" y="2401157"/>
            <a:ext cx="3910104" cy="3733866"/>
            <a:chOff x="2464272" y="2120818"/>
            <a:chExt cx="4857090" cy="4305580"/>
          </a:xfrm>
        </p:grpSpPr>
        <p:grpSp>
          <p:nvGrpSpPr>
            <p:cNvPr id="5" name="그룹 4">
              <a:extLst>
                <a:ext uri="{FF2B5EF4-FFF2-40B4-BE49-F238E27FC236}">
                  <a16:creationId xmlns:a16="http://schemas.microsoft.com/office/drawing/2014/main" id="{945E9976-CCD9-CBE1-882E-AF661F7D8179}"/>
                </a:ext>
              </a:extLst>
            </p:cNvPr>
            <p:cNvGrpSpPr/>
            <p:nvPr/>
          </p:nvGrpSpPr>
          <p:grpSpPr>
            <a:xfrm>
              <a:off x="2464272" y="2120818"/>
              <a:ext cx="4844543" cy="4305580"/>
              <a:chOff x="2464272" y="2120818"/>
              <a:chExt cx="4844543" cy="4305580"/>
            </a:xfrm>
          </p:grpSpPr>
          <p:sp>
            <p:nvSpPr>
              <p:cNvPr id="7" name="TextBox 6">
                <a:extLst>
                  <a:ext uri="{FF2B5EF4-FFF2-40B4-BE49-F238E27FC236}">
                    <a16:creationId xmlns:a16="http://schemas.microsoft.com/office/drawing/2014/main" id="{FFB1196C-888D-1B13-4E43-FAD30641E3E3}"/>
                  </a:ext>
                </a:extLst>
              </p:cNvPr>
              <p:cNvSpPr txBox="1"/>
              <p:nvPr/>
            </p:nvSpPr>
            <p:spPr>
              <a:xfrm>
                <a:off x="6051134" y="4333772"/>
                <a:ext cx="1257681" cy="276999"/>
              </a:xfrm>
              <a:prstGeom prst="rect">
                <a:avLst/>
              </a:prstGeom>
              <a:noFill/>
            </p:spPr>
            <p:txBody>
              <a:bodyPr wrap="square">
                <a:spAutoFit/>
              </a:bodyPr>
              <a:lstStyle/>
              <a:p>
                <a:r>
                  <a:rPr lang="ko-KR" altLang="en-US" sz="1200" kern="100" dirty="0">
                    <a:solidFill>
                      <a:schemeClr val="tx1">
                        <a:lumMod val="50000"/>
                        <a:lumOff val="50000"/>
                      </a:schemeClr>
                    </a:solidFill>
                    <a:effectLst/>
                    <a:latin typeface="Pretendard SemiBold" panose="02000703000000020004" pitchFamily="2" charset="-127"/>
                    <a:ea typeface="Pretendard SemiBold" panose="02000703000000020004" pitchFamily="2" charset="-127"/>
                    <a:cs typeface="Pretendard SemiBold" panose="02000703000000020004" pitchFamily="2" charset="-127"/>
                  </a:rPr>
                  <a:t>단위 </a:t>
                </a:r>
                <a:r>
                  <a:rPr lang="en-US" altLang="ko-KR" sz="1200" kern="100" dirty="0">
                    <a:solidFill>
                      <a:schemeClr val="tx1">
                        <a:lumMod val="50000"/>
                        <a:lumOff val="50000"/>
                      </a:schemeClr>
                    </a:solidFill>
                    <a:effectLst/>
                    <a:latin typeface="Pretendard SemiBold" panose="02000703000000020004" pitchFamily="2" charset="-127"/>
                    <a:ea typeface="Pretendard SemiBold" panose="02000703000000020004" pitchFamily="2" charset="-127"/>
                    <a:cs typeface="Pretendard SemiBold" panose="02000703000000020004" pitchFamily="2" charset="-127"/>
                  </a:rPr>
                  <a:t>: $</a:t>
                </a:r>
                <a:endParaRPr lang="ko-KR" altLang="en-US" sz="1200" dirty="0">
                  <a:solidFill>
                    <a:schemeClr val="tx1">
                      <a:lumMod val="50000"/>
                      <a:lumOff val="50000"/>
                    </a:schemeClr>
                  </a:solidFill>
                </a:endParaRPr>
              </a:p>
            </p:txBody>
          </p:sp>
          <p:grpSp>
            <p:nvGrpSpPr>
              <p:cNvPr id="8" name="그룹 7">
                <a:extLst>
                  <a:ext uri="{FF2B5EF4-FFF2-40B4-BE49-F238E27FC236}">
                    <a16:creationId xmlns:a16="http://schemas.microsoft.com/office/drawing/2014/main" id="{9AA75498-8E2C-714A-178C-9DA544237F57}"/>
                  </a:ext>
                </a:extLst>
              </p:cNvPr>
              <p:cNvGrpSpPr/>
              <p:nvPr/>
            </p:nvGrpSpPr>
            <p:grpSpPr>
              <a:xfrm>
                <a:off x="2464272" y="2120818"/>
                <a:ext cx="4333884" cy="4305580"/>
                <a:chOff x="2464272" y="2120818"/>
                <a:chExt cx="4333884" cy="4305580"/>
              </a:xfrm>
            </p:grpSpPr>
            <p:grpSp>
              <p:nvGrpSpPr>
                <p:cNvPr id="9" name="그룹 8">
                  <a:extLst>
                    <a:ext uri="{FF2B5EF4-FFF2-40B4-BE49-F238E27FC236}">
                      <a16:creationId xmlns:a16="http://schemas.microsoft.com/office/drawing/2014/main" id="{1FFCF34A-A83A-F10C-D24A-DE2D8D47DDBB}"/>
                    </a:ext>
                  </a:extLst>
                </p:cNvPr>
                <p:cNvGrpSpPr/>
                <p:nvPr/>
              </p:nvGrpSpPr>
              <p:grpSpPr>
                <a:xfrm>
                  <a:off x="2464272" y="2120818"/>
                  <a:ext cx="4333884" cy="4305580"/>
                  <a:chOff x="2352051" y="1867280"/>
                  <a:chExt cx="4333884" cy="4305580"/>
                </a:xfrm>
              </p:grpSpPr>
              <p:grpSp>
                <p:nvGrpSpPr>
                  <p:cNvPr id="12" name="그룹 11">
                    <a:extLst>
                      <a:ext uri="{FF2B5EF4-FFF2-40B4-BE49-F238E27FC236}">
                        <a16:creationId xmlns:a16="http://schemas.microsoft.com/office/drawing/2014/main" id="{4F168EA2-4DCC-C9CA-3208-3BE71AEBB4AB}"/>
                      </a:ext>
                    </a:extLst>
                  </p:cNvPr>
                  <p:cNvGrpSpPr/>
                  <p:nvPr/>
                </p:nvGrpSpPr>
                <p:grpSpPr>
                  <a:xfrm>
                    <a:off x="2352051" y="1867280"/>
                    <a:ext cx="4333884" cy="4305580"/>
                    <a:chOff x="2352051" y="1867280"/>
                    <a:chExt cx="4333884" cy="4305580"/>
                  </a:xfrm>
                </p:grpSpPr>
                <p:pic>
                  <p:nvPicPr>
                    <p:cNvPr id="15" name="Picture 4">
                      <a:extLst>
                        <a:ext uri="{FF2B5EF4-FFF2-40B4-BE49-F238E27FC236}">
                          <a16:creationId xmlns:a16="http://schemas.microsoft.com/office/drawing/2014/main" id="{830363CE-1B64-5362-9F99-00A4E0CD4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712" y="1867280"/>
                      <a:ext cx="2987933" cy="4128066"/>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A1DA284F-E8B7-8D38-B407-2146DEB2525E}"/>
                        </a:ext>
                      </a:extLst>
                    </p:cNvPr>
                    <p:cNvPicPr>
                      <a:picLocks noChangeAspect="1"/>
                    </p:cNvPicPr>
                    <p:nvPr/>
                  </p:nvPicPr>
                  <p:blipFill>
                    <a:blip r:embed="rId3"/>
                    <a:stretch>
                      <a:fillRect/>
                    </a:stretch>
                  </p:blipFill>
                  <p:spPr>
                    <a:xfrm>
                      <a:off x="2352051" y="5144016"/>
                      <a:ext cx="4333884" cy="1028844"/>
                    </a:xfrm>
                    <a:prstGeom prst="rect">
                      <a:avLst/>
                    </a:prstGeom>
                  </p:spPr>
                </p:pic>
              </p:grpSp>
              <p:sp>
                <p:nvSpPr>
                  <p:cNvPr id="13" name="TextBox 12">
                    <a:extLst>
                      <a:ext uri="{FF2B5EF4-FFF2-40B4-BE49-F238E27FC236}">
                        <a16:creationId xmlns:a16="http://schemas.microsoft.com/office/drawing/2014/main" id="{D8F9B21F-6D38-C906-31E1-70AE8A4E5F4E}"/>
                      </a:ext>
                    </a:extLst>
                  </p:cNvPr>
                  <p:cNvSpPr txBox="1"/>
                  <p:nvPr/>
                </p:nvSpPr>
                <p:spPr>
                  <a:xfrm>
                    <a:off x="3189629" y="5027414"/>
                    <a:ext cx="1257681" cy="369332"/>
                  </a:xfrm>
                  <a:prstGeom prst="rect">
                    <a:avLst/>
                  </a:prstGeom>
                  <a:noFill/>
                </p:spPr>
                <p:txBody>
                  <a:bodyPr wrap="square">
                    <a:spAutoFit/>
                  </a:bodyPr>
                  <a:lstStyle/>
                  <a:p>
                    <a:r>
                      <a:rPr lang="en-US" altLang="ko-KR" sz="1800" kern="100" dirty="0">
                        <a:effectLst/>
                        <a:latin typeface="Pretendard SemiBold" panose="02000703000000020004" pitchFamily="2" charset="-127"/>
                        <a:ea typeface="Pretendard SemiBold" panose="02000703000000020004" pitchFamily="2" charset="-127"/>
                        <a:cs typeface="Pretendard SemiBold" panose="02000703000000020004" pitchFamily="2" charset="-127"/>
                      </a:rPr>
                      <a:t>2024</a:t>
                    </a:r>
                    <a:r>
                      <a:rPr lang="ko-KR" altLang="ko-KR" sz="1800" kern="100" dirty="0">
                        <a:effectLst/>
                        <a:latin typeface="Pretendard SemiBold" panose="02000703000000020004" pitchFamily="2" charset="-127"/>
                        <a:ea typeface="Pretendard SemiBold" panose="02000703000000020004" pitchFamily="2" charset="-127"/>
                        <a:cs typeface="Pretendard SemiBold" panose="02000703000000020004" pitchFamily="2" charset="-127"/>
                      </a:rPr>
                      <a:t>년</a:t>
                    </a:r>
                    <a:r>
                      <a:rPr lang="en-US" altLang="ko-KR" sz="1800" kern="100" dirty="0">
                        <a:effectLst/>
                        <a:latin typeface="Pretendard SemiBold" panose="02000703000000020004" pitchFamily="2" charset="-127"/>
                        <a:ea typeface="Pretendard SemiBold" panose="02000703000000020004" pitchFamily="2" charset="-127"/>
                        <a:cs typeface="Pretendard SemiBold" panose="02000703000000020004" pitchFamily="2" charset="-127"/>
                      </a:rPr>
                      <a:t> </a:t>
                    </a:r>
                    <a:endParaRPr lang="ko-KR" altLang="en-US" dirty="0"/>
                  </a:p>
                </p:txBody>
              </p:sp>
              <p:sp>
                <p:nvSpPr>
                  <p:cNvPr id="14" name="TextBox 13">
                    <a:extLst>
                      <a:ext uri="{FF2B5EF4-FFF2-40B4-BE49-F238E27FC236}">
                        <a16:creationId xmlns:a16="http://schemas.microsoft.com/office/drawing/2014/main" id="{1877583F-D829-E1D8-36DD-AA8CC8560E37}"/>
                      </a:ext>
                    </a:extLst>
                  </p:cNvPr>
                  <p:cNvSpPr txBox="1"/>
                  <p:nvPr/>
                </p:nvSpPr>
                <p:spPr>
                  <a:xfrm>
                    <a:off x="4572000" y="4631582"/>
                    <a:ext cx="1257681" cy="369332"/>
                  </a:xfrm>
                  <a:prstGeom prst="rect">
                    <a:avLst/>
                  </a:prstGeom>
                  <a:noFill/>
                </p:spPr>
                <p:txBody>
                  <a:bodyPr wrap="square">
                    <a:spAutoFit/>
                  </a:bodyPr>
                  <a:lstStyle/>
                  <a:p>
                    <a:r>
                      <a:rPr lang="en-US" altLang="ko-KR" sz="1800" kern="100" dirty="0">
                        <a:effectLst/>
                        <a:latin typeface="Pretendard SemiBold" panose="02000703000000020004" pitchFamily="2" charset="-127"/>
                        <a:ea typeface="Pretendard SemiBold" panose="02000703000000020004" pitchFamily="2" charset="-127"/>
                        <a:cs typeface="Pretendard SemiBold" panose="02000703000000020004" pitchFamily="2" charset="-127"/>
                      </a:rPr>
                      <a:t>2037</a:t>
                    </a:r>
                    <a:r>
                      <a:rPr lang="ko-KR" altLang="ko-KR" sz="1800" kern="100" dirty="0">
                        <a:effectLst/>
                        <a:latin typeface="Pretendard SemiBold" panose="02000703000000020004" pitchFamily="2" charset="-127"/>
                        <a:ea typeface="Pretendard SemiBold" panose="02000703000000020004" pitchFamily="2" charset="-127"/>
                        <a:cs typeface="Pretendard SemiBold" panose="02000703000000020004" pitchFamily="2" charset="-127"/>
                      </a:rPr>
                      <a:t>년</a:t>
                    </a:r>
                    <a:r>
                      <a:rPr lang="en-US" altLang="ko-KR" sz="1800" kern="100" dirty="0">
                        <a:effectLst/>
                        <a:latin typeface="Pretendard SemiBold" panose="02000703000000020004" pitchFamily="2" charset="-127"/>
                        <a:ea typeface="Pretendard SemiBold" panose="02000703000000020004" pitchFamily="2" charset="-127"/>
                        <a:cs typeface="Pretendard SemiBold" panose="02000703000000020004" pitchFamily="2" charset="-127"/>
                      </a:rPr>
                      <a:t> </a:t>
                    </a:r>
                    <a:endParaRPr lang="ko-KR" altLang="en-US" dirty="0"/>
                  </a:p>
                </p:txBody>
              </p:sp>
            </p:grpSp>
            <p:cxnSp>
              <p:nvCxnSpPr>
                <p:cNvPr id="10" name="직선 화살표 연결선 9">
                  <a:extLst>
                    <a:ext uri="{FF2B5EF4-FFF2-40B4-BE49-F238E27FC236}">
                      <a16:creationId xmlns:a16="http://schemas.microsoft.com/office/drawing/2014/main" id="{AF608F29-B230-1FE7-2B2C-2D5A030F053A}"/>
                    </a:ext>
                  </a:extLst>
                </p:cNvPr>
                <p:cNvCxnSpPr>
                  <a:cxnSpLocks/>
                </p:cNvCxnSpPr>
                <p:nvPr/>
              </p:nvCxnSpPr>
              <p:spPr>
                <a:xfrm flipV="1">
                  <a:off x="3977639" y="3034145"/>
                  <a:ext cx="706582" cy="10668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BB62ABFE-D78C-3133-67A5-6D45FD495D84}"/>
                    </a:ext>
                  </a:extLst>
                </p:cNvPr>
                <p:cNvSpPr txBox="1"/>
                <p:nvPr/>
              </p:nvSpPr>
              <p:spPr>
                <a:xfrm rot="18240469">
                  <a:off x="3536566" y="3256123"/>
                  <a:ext cx="1397573" cy="246221"/>
                </a:xfrm>
                <a:prstGeom prst="rect">
                  <a:avLst/>
                </a:prstGeom>
                <a:noFill/>
              </p:spPr>
              <p:txBody>
                <a:bodyPr wrap="square">
                  <a:spAutoFit/>
                </a:bodyPr>
                <a:lstStyle/>
                <a:p>
                  <a:r>
                    <a:rPr lang="en-US" altLang="ko-KR" sz="1000" kern="100" dirty="0">
                      <a:effectLst/>
                      <a:latin typeface="Pretendard SemiBold" panose="02000703000000020004" pitchFamily="2" charset="-127"/>
                      <a:ea typeface="Pretendard SemiBold" panose="02000703000000020004" pitchFamily="2" charset="-127"/>
                      <a:cs typeface="Pretendard SemiBold" panose="02000703000000020004" pitchFamily="2" charset="-127"/>
                    </a:rPr>
                    <a:t>CAGR</a:t>
                  </a:r>
                  <a:r>
                    <a:rPr lang="en-US" altLang="ko-KR" sz="1000" kern="100" dirty="0">
                      <a:latin typeface="Pretendard SemiBold" panose="02000703000000020004" pitchFamily="2" charset="-127"/>
                      <a:ea typeface="Pretendard SemiBold" panose="02000703000000020004" pitchFamily="2" charset="-127"/>
                      <a:cs typeface="Pretendard SemiBold" panose="02000703000000020004" pitchFamily="2" charset="-127"/>
                    </a:rPr>
                    <a:t> : </a:t>
                  </a:r>
                  <a:r>
                    <a:rPr lang="en-US" altLang="ko-KR" sz="1000" kern="100" dirty="0">
                      <a:effectLst/>
                      <a:latin typeface="Pretendard SemiBold" panose="02000703000000020004" pitchFamily="2" charset="-127"/>
                      <a:ea typeface="Pretendard SemiBold" panose="02000703000000020004" pitchFamily="2" charset="-127"/>
                      <a:cs typeface="Pretendard SemiBold" panose="02000703000000020004" pitchFamily="2" charset="-127"/>
                    </a:rPr>
                    <a:t>14.3% </a:t>
                  </a:r>
                  <a:endParaRPr lang="ko-KR" altLang="en-US" sz="1000" dirty="0"/>
                </a:p>
              </p:txBody>
            </p:sp>
          </p:grpSp>
        </p:grpSp>
        <p:sp>
          <p:nvSpPr>
            <p:cNvPr id="6" name="TextBox 5">
              <a:extLst>
                <a:ext uri="{FF2B5EF4-FFF2-40B4-BE49-F238E27FC236}">
                  <a16:creationId xmlns:a16="http://schemas.microsoft.com/office/drawing/2014/main" id="{1A128B45-FE54-9944-1E3B-9FC8DEFB1448}"/>
                </a:ext>
              </a:extLst>
            </p:cNvPr>
            <p:cNvSpPr txBox="1"/>
            <p:nvPr/>
          </p:nvSpPr>
          <p:spPr>
            <a:xfrm>
              <a:off x="5192324" y="5371054"/>
              <a:ext cx="2129038" cy="276999"/>
            </a:xfrm>
            <a:prstGeom prst="rect">
              <a:avLst/>
            </a:prstGeom>
          </p:spPr>
          <p:txBody>
            <a:bodyPr vert="horz" lIns="91440" tIns="45720" rIns="91440" bIns="45720" rtlCol="0">
              <a:noAutofit/>
            </a:bodyPr>
            <a:lstStyle>
              <a:defPPr>
                <a:defRPr lang="en-US"/>
              </a:defPPr>
              <a:lvl1pPr indent="0" defTabSz="914400" latinLnBrk="1">
                <a:lnSpc>
                  <a:spcPct val="100000"/>
                </a:lnSpc>
                <a:spcBef>
                  <a:spcPts val="1000"/>
                </a:spcBef>
                <a:buFont typeface="Arial" panose="020B0604020202020204" pitchFamily="34" charset="0"/>
                <a:buNone/>
                <a:defRPr sz="1200" spc="-40" baseline="0">
                  <a:solidFill>
                    <a:schemeClr val="tx1">
                      <a:lumMod val="50000"/>
                      <a:lumOff val="50000"/>
                    </a:schemeClr>
                  </a:solidFill>
                  <a:latin typeface="Pretendard SemiBold" panose="02000703000000020004" pitchFamily="2" charset="-127"/>
                  <a:ea typeface="Pretendard SemiBold" panose="02000703000000020004" pitchFamily="2" charset="-127"/>
                  <a:cs typeface="Pretendard SemiBold" panose="02000703000000020004" pitchFamily="2" charset="-127"/>
                </a:defRPr>
              </a:lvl1pPr>
              <a:lvl2pPr marL="266700" indent="-176213" defTabSz="914400" latinLnBrk="1">
                <a:lnSpc>
                  <a:spcPct val="100000"/>
                </a:lnSpc>
                <a:spcBef>
                  <a:spcPts val="500"/>
                </a:spcBef>
                <a:buFont typeface="Wingdings" panose="05000000000000000000" pitchFamily="2" charset="2"/>
                <a:buChar char="Ø"/>
                <a:defRPr sz="1400" spc="-40" baseline="0">
                  <a:latin typeface="Pretendard" panose="02000503000000020004" pitchFamily="2" charset="-127"/>
                  <a:ea typeface="Pretendard" panose="02000503000000020004" pitchFamily="2" charset="-127"/>
                  <a:cs typeface="Pretendard" panose="02000503000000020004" pitchFamily="2" charset="-127"/>
                </a:defRPr>
              </a:lvl2pPr>
              <a:lvl3pPr marL="357188" indent="-176213" defTabSz="914400" latinLnBrk="1">
                <a:lnSpc>
                  <a:spcPct val="100000"/>
                </a:lnSpc>
                <a:spcBef>
                  <a:spcPts val="500"/>
                </a:spcBef>
                <a:buFont typeface="Poppins" panose="00000500000000000000" pitchFamily="2" charset="0"/>
                <a:buChar char="−"/>
                <a:defRPr sz="1400" spc="-40" baseline="0">
                  <a:latin typeface="Pretendard" panose="02000503000000020004" pitchFamily="2" charset="-127"/>
                  <a:ea typeface="Pretendard" panose="02000503000000020004" pitchFamily="2" charset="-127"/>
                  <a:cs typeface="Pretendard" panose="02000503000000020004" pitchFamily="2" charset="-127"/>
                </a:defRPr>
              </a:lvl3pPr>
              <a:lvl4pPr marL="1600200" indent="-228600" defTabSz="914400" latinLnBrk="1">
                <a:lnSpc>
                  <a:spcPct val="100000"/>
                </a:lnSpc>
                <a:spcBef>
                  <a:spcPts val="500"/>
                </a:spcBef>
                <a:buFont typeface="Arial" panose="020B0604020202020204" pitchFamily="34" charset="0"/>
                <a:buChar char="•"/>
                <a:defRPr spc="-40" baseline="0">
                  <a:latin typeface="Poppins" panose="00000500000000000000" pitchFamily="2" charset="0"/>
                  <a:ea typeface="나눔스퀘어 네오 Regular" panose="00000500000000000000" pitchFamily="2" charset="-127"/>
                  <a:cs typeface="Poppins" panose="00000500000000000000" pitchFamily="2" charset="0"/>
                </a:defRPr>
              </a:lvl4pPr>
              <a:lvl5pPr marL="2057400" indent="-228600" defTabSz="914400" latinLnBrk="1">
                <a:lnSpc>
                  <a:spcPct val="100000"/>
                </a:lnSpc>
                <a:spcBef>
                  <a:spcPts val="500"/>
                </a:spcBef>
                <a:buFont typeface="Arial" panose="020B0604020202020204" pitchFamily="34" charset="0"/>
                <a:buChar char="•"/>
                <a:defRPr spc="-40" baseline="0">
                  <a:latin typeface="Poppins" panose="00000500000000000000" pitchFamily="2" charset="0"/>
                  <a:ea typeface="나눔스퀘어 네오 Regular" panose="00000500000000000000" pitchFamily="2" charset="-127"/>
                  <a:cs typeface="Poppins" panose="00000500000000000000" pitchFamily="2" charset="0"/>
                </a:defRP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ko-KR" altLang="en-US" sz="900" dirty="0"/>
                <a:t>출처 </a:t>
              </a:r>
              <a:r>
                <a:rPr lang="en-US" altLang="ko-KR" sz="900" dirty="0"/>
                <a:t>: Market Research Future</a:t>
              </a:r>
              <a:endParaRPr lang="ko-KR" altLang="en-US" sz="900" dirty="0"/>
            </a:p>
          </p:txBody>
        </p:sp>
      </p:grpSp>
    </p:spTree>
    <p:extLst>
      <p:ext uri="{BB962C8B-B14F-4D97-AF65-F5344CB8AC3E}">
        <p14:creationId xmlns:p14="http://schemas.microsoft.com/office/powerpoint/2010/main" val="38039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B0E39-33E2-BDD4-09A1-ECCBD361CB3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C5707C4-15B2-B03B-1248-D2E4F2B6F0D4}"/>
              </a:ext>
            </a:extLst>
          </p:cNvPr>
          <p:cNvSpPr>
            <a:spLocks noGrp="1"/>
          </p:cNvSpPr>
          <p:nvPr>
            <p:ph type="title"/>
          </p:nvPr>
        </p:nvSpPr>
        <p:spPr/>
        <p:txBody>
          <a:bodyPr/>
          <a:lstStyle/>
          <a:p>
            <a:r>
              <a:rPr lang="en-US" altLang="ko-KR" dirty="0"/>
              <a:t>Utilization of AGV Control System</a:t>
            </a:r>
            <a:endParaRPr lang="ko-KR" altLang="en-US" dirty="0"/>
          </a:p>
        </p:txBody>
      </p:sp>
      <p:sp>
        <p:nvSpPr>
          <p:cNvPr id="3" name="내용 개체 틀 2">
            <a:extLst>
              <a:ext uri="{FF2B5EF4-FFF2-40B4-BE49-F238E27FC236}">
                <a16:creationId xmlns:a16="http://schemas.microsoft.com/office/drawing/2014/main" id="{A80AA571-0D9E-4215-6267-11B386D6D7FC}"/>
              </a:ext>
            </a:extLst>
          </p:cNvPr>
          <p:cNvSpPr>
            <a:spLocks noGrp="1"/>
          </p:cNvSpPr>
          <p:nvPr>
            <p:ph idx="1"/>
          </p:nvPr>
        </p:nvSpPr>
        <p:spPr>
          <a:xfrm>
            <a:off x="528248" y="932686"/>
            <a:ext cx="5062324" cy="2489805"/>
          </a:xfrm>
        </p:spPr>
        <p:txBody>
          <a:bodyPr/>
          <a:lstStyle/>
          <a:p>
            <a:r>
              <a:rPr lang="en-US" altLang="ko-KR"/>
              <a:t>Parking Robot</a:t>
            </a:r>
          </a:p>
          <a:p>
            <a:pPr lvl="1">
              <a:lnSpc>
                <a:spcPct val="150000"/>
              </a:lnSpc>
            </a:pPr>
            <a:r>
              <a:rPr lang="ko-KR" altLang="en-US"/>
              <a:t>현대위아 </a:t>
            </a:r>
            <a:r>
              <a:rPr lang="en-US" altLang="ko-KR"/>
              <a:t>vs HL</a:t>
            </a:r>
            <a:r>
              <a:rPr lang="ko-KR" altLang="en-US"/>
              <a:t>만도</a:t>
            </a:r>
            <a:r>
              <a:rPr lang="en-US" altLang="ko-KR"/>
              <a:t>, </a:t>
            </a:r>
            <a:r>
              <a:rPr lang="ko-KR" altLang="en-US"/>
              <a:t>주차로봇 대결 막 올랐다</a:t>
            </a:r>
            <a:r>
              <a:rPr lang="en-US" altLang="ko-KR"/>
              <a:t>.</a:t>
            </a:r>
            <a:endParaRPr lang="en-US" altLang="ko-KR" dirty="0"/>
          </a:p>
        </p:txBody>
      </p:sp>
      <p:sp>
        <p:nvSpPr>
          <p:cNvPr id="5" name="TextBox 4">
            <a:extLst>
              <a:ext uri="{FF2B5EF4-FFF2-40B4-BE49-F238E27FC236}">
                <a16:creationId xmlns:a16="http://schemas.microsoft.com/office/drawing/2014/main" id="{F545EBAF-E286-E79D-3EAD-C52A44B976DA}"/>
              </a:ext>
            </a:extLst>
          </p:cNvPr>
          <p:cNvSpPr txBox="1"/>
          <p:nvPr/>
        </p:nvSpPr>
        <p:spPr>
          <a:xfrm>
            <a:off x="2429762" y="5235901"/>
            <a:ext cx="3474879" cy="217023"/>
          </a:xfrm>
          <a:prstGeom prst="rect">
            <a:avLst/>
          </a:prstGeom>
        </p:spPr>
        <p:txBody>
          <a:bodyPr vert="horz" lIns="91440" tIns="45720" rIns="91440" bIns="45720" rtlCol="0">
            <a:noAutofit/>
          </a:bodyPr>
          <a:lstStyle>
            <a:defPPr>
              <a:defRPr lang="en-US"/>
            </a:defPPr>
            <a:lvl1pPr indent="0" defTabSz="914400" latinLnBrk="1">
              <a:lnSpc>
                <a:spcPct val="100000"/>
              </a:lnSpc>
              <a:spcBef>
                <a:spcPts val="1000"/>
              </a:spcBef>
              <a:buFont typeface="Arial" panose="020B0604020202020204" pitchFamily="34" charset="0"/>
              <a:buNone/>
              <a:defRPr sz="1200" spc="-40" baseline="0">
                <a:solidFill>
                  <a:schemeClr val="tx1">
                    <a:lumMod val="50000"/>
                    <a:lumOff val="50000"/>
                  </a:schemeClr>
                </a:solidFill>
                <a:latin typeface="Pretendard SemiBold" panose="02000703000000020004" pitchFamily="2" charset="-127"/>
                <a:ea typeface="Pretendard SemiBold" panose="02000703000000020004" pitchFamily="2" charset="-127"/>
                <a:cs typeface="Pretendard SemiBold" panose="02000703000000020004" pitchFamily="2" charset="-127"/>
              </a:defRPr>
            </a:lvl1pPr>
            <a:lvl2pPr marL="266700" indent="-176213" defTabSz="914400" latinLnBrk="1">
              <a:lnSpc>
                <a:spcPct val="100000"/>
              </a:lnSpc>
              <a:spcBef>
                <a:spcPts val="500"/>
              </a:spcBef>
              <a:buFont typeface="Wingdings" panose="05000000000000000000" pitchFamily="2" charset="2"/>
              <a:buChar char="Ø"/>
              <a:defRPr sz="1400" spc="-40" baseline="0">
                <a:latin typeface="Pretendard" panose="02000503000000020004" pitchFamily="2" charset="-127"/>
                <a:ea typeface="Pretendard" panose="02000503000000020004" pitchFamily="2" charset="-127"/>
                <a:cs typeface="Pretendard" panose="02000503000000020004" pitchFamily="2" charset="-127"/>
              </a:defRPr>
            </a:lvl2pPr>
            <a:lvl3pPr marL="357188" indent="-176213" defTabSz="914400" latinLnBrk="1">
              <a:lnSpc>
                <a:spcPct val="100000"/>
              </a:lnSpc>
              <a:spcBef>
                <a:spcPts val="500"/>
              </a:spcBef>
              <a:buFont typeface="Poppins" panose="00000500000000000000" pitchFamily="2" charset="0"/>
              <a:buChar char="−"/>
              <a:defRPr sz="1400" spc="-40" baseline="0">
                <a:latin typeface="Pretendard" panose="02000503000000020004" pitchFamily="2" charset="-127"/>
                <a:ea typeface="Pretendard" panose="02000503000000020004" pitchFamily="2" charset="-127"/>
                <a:cs typeface="Pretendard" panose="02000503000000020004" pitchFamily="2" charset="-127"/>
              </a:defRPr>
            </a:lvl3pPr>
            <a:lvl4pPr marL="1600200" indent="-228600" defTabSz="914400" latinLnBrk="1">
              <a:lnSpc>
                <a:spcPct val="100000"/>
              </a:lnSpc>
              <a:spcBef>
                <a:spcPts val="500"/>
              </a:spcBef>
              <a:buFont typeface="Arial" panose="020B0604020202020204" pitchFamily="34" charset="0"/>
              <a:buChar char="•"/>
              <a:defRPr spc="-40" baseline="0">
                <a:latin typeface="Poppins" panose="00000500000000000000" pitchFamily="2" charset="0"/>
                <a:ea typeface="나눔스퀘어 네오 Regular" panose="00000500000000000000" pitchFamily="2" charset="-127"/>
                <a:cs typeface="Poppins" panose="00000500000000000000" pitchFamily="2" charset="0"/>
              </a:defRPr>
            </a:lvl4pPr>
            <a:lvl5pPr marL="2057400" indent="-228600" defTabSz="914400" latinLnBrk="1">
              <a:lnSpc>
                <a:spcPct val="100000"/>
              </a:lnSpc>
              <a:spcBef>
                <a:spcPts val="500"/>
              </a:spcBef>
              <a:buFont typeface="Arial" panose="020B0604020202020204" pitchFamily="34" charset="0"/>
              <a:buChar char="•"/>
              <a:defRPr spc="-40" baseline="0">
                <a:latin typeface="Poppins" panose="00000500000000000000" pitchFamily="2" charset="0"/>
                <a:ea typeface="나눔스퀘어 네오 Regular" panose="00000500000000000000" pitchFamily="2" charset="-127"/>
                <a:cs typeface="Poppins" panose="00000500000000000000" pitchFamily="2" charset="0"/>
              </a:defRP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ko-KR" altLang="en-US" dirty="0"/>
              <a:t>출처 </a:t>
            </a:r>
            <a:r>
              <a:rPr lang="en-US" altLang="ko-KR" dirty="0"/>
              <a:t>- ZD</a:t>
            </a:r>
            <a:r>
              <a:rPr lang="ko-KR" altLang="en-US" dirty="0"/>
              <a:t>코리아</a:t>
            </a:r>
          </a:p>
        </p:txBody>
      </p:sp>
      <p:pic>
        <p:nvPicPr>
          <p:cNvPr id="7" name="그림 6">
            <a:extLst>
              <a:ext uri="{FF2B5EF4-FFF2-40B4-BE49-F238E27FC236}">
                <a16:creationId xmlns:a16="http://schemas.microsoft.com/office/drawing/2014/main" id="{5D22E90D-0A22-3527-1CB6-FED753189BD9}"/>
              </a:ext>
            </a:extLst>
          </p:cNvPr>
          <p:cNvPicPr>
            <a:picLocks noChangeAspect="1"/>
          </p:cNvPicPr>
          <p:nvPr/>
        </p:nvPicPr>
        <p:blipFill>
          <a:blip r:embed="rId2"/>
          <a:stretch>
            <a:fillRect/>
          </a:stretch>
        </p:blipFill>
        <p:spPr>
          <a:xfrm>
            <a:off x="2288252" y="2086867"/>
            <a:ext cx="4433059" cy="3149034"/>
          </a:xfrm>
          <a:prstGeom prst="rect">
            <a:avLst/>
          </a:prstGeom>
        </p:spPr>
      </p:pic>
    </p:spTree>
    <p:extLst>
      <p:ext uri="{BB962C8B-B14F-4D97-AF65-F5344CB8AC3E}">
        <p14:creationId xmlns:p14="http://schemas.microsoft.com/office/powerpoint/2010/main" val="646829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D9142-8ADA-3DE7-929B-150AF1C2D1D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9E5A874-24D1-97C4-C201-4A0FEFAAC848}"/>
              </a:ext>
            </a:extLst>
          </p:cNvPr>
          <p:cNvSpPr>
            <a:spLocks noGrp="1"/>
          </p:cNvSpPr>
          <p:nvPr>
            <p:ph type="title"/>
          </p:nvPr>
        </p:nvSpPr>
        <p:spPr/>
        <p:txBody>
          <a:bodyPr/>
          <a:lstStyle/>
          <a:p>
            <a:r>
              <a:rPr lang="en-US" altLang="ko-KR" b="0" i="0" dirty="0">
                <a:effectLst/>
              </a:rPr>
              <a:t>Necessity of </a:t>
            </a:r>
            <a:r>
              <a:rPr lang="en-US" altLang="ko-KR" b="0" i="0">
                <a:effectLst/>
              </a:rPr>
              <a:t>AGV </a:t>
            </a:r>
            <a:r>
              <a:rPr lang="en-US" altLang="ko-KR"/>
              <a:t>In</a:t>
            </a:r>
            <a:r>
              <a:rPr lang="ko-KR" altLang="en-US"/>
              <a:t> </a:t>
            </a:r>
            <a:r>
              <a:rPr lang="en-US" altLang="ko-KR" dirty="0"/>
              <a:t>Parking lot</a:t>
            </a:r>
            <a:endParaRPr lang="ko-KR" altLang="en-US" dirty="0"/>
          </a:p>
        </p:txBody>
      </p:sp>
      <p:sp>
        <p:nvSpPr>
          <p:cNvPr id="3" name="내용 개체 틀 2">
            <a:extLst>
              <a:ext uri="{FF2B5EF4-FFF2-40B4-BE49-F238E27FC236}">
                <a16:creationId xmlns:a16="http://schemas.microsoft.com/office/drawing/2014/main" id="{E75A2FE5-5871-F7CD-2B34-4A24B40E5FC2}"/>
              </a:ext>
            </a:extLst>
          </p:cNvPr>
          <p:cNvSpPr>
            <a:spLocks noGrp="1"/>
          </p:cNvSpPr>
          <p:nvPr>
            <p:ph idx="1"/>
          </p:nvPr>
        </p:nvSpPr>
        <p:spPr/>
        <p:txBody>
          <a:bodyPr/>
          <a:lstStyle/>
          <a:p>
            <a:r>
              <a:rPr lang="ko-KR" altLang="en-US" dirty="0"/>
              <a:t>주차장 공간 효율성 증가</a:t>
            </a:r>
            <a:endParaRPr lang="en-US" altLang="ko-KR" dirty="0"/>
          </a:p>
          <a:p>
            <a:pPr lvl="1">
              <a:lnSpc>
                <a:spcPct val="150000"/>
              </a:lnSpc>
            </a:pPr>
            <a:r>
              <a:rPr lang="ko-KR" altLang="en-US" dirty="0"/>
              <a:t>차량 사이 간격 최소화로 주차 밀도 향상</a:t>
            </a:r>
            <a:endParaRPr lang="en-US" altLang="ko-KR" dirty="0"/>
          </a:p>
          <a:p>
            <a:pPr lvl="1">
              <a:lnSpc>
                <a:spcPct val="150000"/>
              </a:lnSpc>
            </a:pPr>
            <a:r>
              <a:rPr lang="ko-KR" altLang="en-US" dirty="0"/>
              <a:t>기존의 주차 도로를 주차공간으로 활용 가능</a:t>
            </a:r>
            <a:endParaRPr lang="en-US" altLang="ko-KR" dirty="0"/>
          </a:p>
        </p:txBody>
      </p:sp>
      <p:sp>
        <p:nvSpPr>
          <p:cNvPr id="5" name="TextBox 4">
            <a:extLst>
              <a:ext uri="{FF2B5EF4-FFF2-40B4-BE49-F238E27FC236}">
                <a16:creationId xmlns:a16="http://schemas.microsoft.com/office/drawing/2014/main" id="{F1F21F50-9939-D0EF-2A59-2CDD12531158}"/>
              </a:ext>
            </a:extLst>
          </p:cNvPr>
          <p:cNvSpPr txBox="1"/>
          <p:nvPr/>
        </p:nvSpPr>
        <p:spPr>
          <a:xfrm>
            <a:off x="1782633" y="5220791"/>
            <a:ext cx="2129038" cy="276999"/>
          </a:xfrm>
          <a:prstGeom prst="rect">
            <a:avLst/>
          </a:prstGeom>
        </p:spPr>
        <p:txBody>
          <a:bodyPr vert="horz" lIns="91440" tIns="45720" rIns="91440" bIns="45720" rtlCol="0">
            <a:noAutofit/>
          </a:bodyPr>
          <a:lstStyle>
            <a:defPPr>
              <a:defRPr lang="en-US"/>
            </a:defPPr>
            <a:lvl1pPr indent="0" defTabSz="914400" latinLnBrk="1">
              <a:lnSpc>
                <a:spcPct val="100000"/>
              </a:lnSpc>
              <a:spcBef>
                <a:spcPts val="1000"/>
              </a:spcBef>
              <a:buFont typeface="Arial" panose="020B0604020202020204" pitchFamily="34" charset="0"/>
              <a:buNone/>
              <a:defRPr sz="1200" spc="-40" baseline="0">
                <a:solidFill>
                  <a:schemeClr val="tx1">
                    <a:lumMod val="50000"/>
                    <a:lumOff val="50000"/>
                  </a:schemeClr>
                </a:solidFill>
                <a:latin typeface="Pretendard SemiBold" panose="02000703000000020004" pitchFamily="2" charset="-127"/>
                <a:ea typeface="Pretendard SemiBold" panose="02000703000000020004" pitchFamily="2" charset="-127"/>
                <a:cs typeface="Pretendard SemiBold" panose="02000703000000020004" pitchFamily="2" charset="-127"/>
              </a:defRPr>
            </a:lvl1pPr>
            <a:lvl2pPr marL="266700" indent="-176213" defTabSz="914400" latinLnBrk="1">
              <a:lnSpc>
                <a:spcPct val="100000"/>
              </a:lnSpc>
              <a:spcBef>
                <a:spcPts val="500"/>
              </a:spcBef>
              <a:buFont typeface="Wingdings" panose="05000000000000000000" pitchFamily="2" charset="2"/>
              <a:buChar char="Ø"/>
              <a:defRPr sz="1400" spc="-40" baseline="0">
                <a:latin typeface="Pretendard" panose="02000503000000020004" pitchFamily="2" charset="-127"/>
                <a:ea typeface="Pretendard" panose="02000503000000020004" pitchFamily="2" charset="-127"/>
                <a:cs typeface="Pretendard" panose="02000503000000020004" pitchFamily="2" charset="-127"/>
              </a:defRPr>
            </a:lvl2pPr>
            <a:lvl3pPr marL="357188" indent="-176213" defTabSz="914400" latinLnBrk="1">
              <a:lnSpc>
                <a:spcPct val="100000"/>
              </a:lnSpc>
              <a:spcBef>
                <a:spcPts val="500"/>
              </a:spcBef>
              <a:buFont typeface="Poppins" panose="00000500000000000000" pitchFamily="2" charset="0"/>
              <a:buChar char="−"/>
              <a:defRPr sz="1400" spc="-40" baseline="0">
                <a:latin typeface="Pretendard" panose="02000503000000020004" pitchFamily="2" charset="-127"/>
                <a:ea typeface="Pretendard" panose="02000503000000020004" pitchFamily="2" charset="-127"/>
                <a:cs typeface="Pretendard" panose="02000503000000020004" pitchFamily="2" charset="-127"/>
              </a:defRPr>
            </a:lvl3pPr>
            <a:lvl4pPr marL="1600200" indent="-228600" defTabSz="914400" latinLnBrk="1">
              <a:lnSpc>
                <a:spcPct val="100000"/>
              </a:lnSpc>
              <a:spcBef>
                <a:spcPts val="500"/>
              </a:spcBef>
              <a:buFont typeface="Arial" panose="020B0604020202020204" pitchFamily="34" charset="0"/>
              <a:buChar char="•"/>
              <a:defRPr spc="-40" baseline="0">
                <a:latin typeface="Poppins" panose="00000500000000000000" pitchFamily="2" charset="0"/>
                <a:ea typeface="나눔스퀘어 네오 Regular" panose="00000500000000000000" pitchFamily="2" charset="-127"/>
                <a:cs typeface="Poppins" panose="00000500000000000000" pitchFamily="2" charset="0"/>
              </a:defRPr>
            </a:lvl4pPr>
            <a:lvl5pPr marL="2057400" indent="-228600" defTabSz="914400" latinLnBrk="1">
              <a:lnSpc>
                <a:spcPct val="100000"/>
              </a:lnSpc>
              <a:spcBef>
                <a:spcPts val="500"/>
              </a:spcBef>
              <a:buFont typeface="Arial" panose="020B0604020202020204" pitchFamily="34" charset="0"/>
              <a:buChar char="•"/>
              <a:defRPr spc="-40" baseline="0">
                <a:latin typeface="Poppins" panose="00000500000000000000" pitchFamily="2" charset="0"/>
                <a:ea typeface="나눔스퀘어 네오 Regular" panose="00000500000000000000" pitchFamily="2" charset="-127"/>
                <a:cs typeface="Poppins" panose="00000500000000000000" pitchFamily="2" charset="0"/>
              </a:defRP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ko-KR" altLang="en-US" dirty="0"/>
              <a:t>출처 </a:t>
            </a:r>
            <a:r>
              <a:rPr lang="en-US" altLang="ko-KR" dirty="0"/>
              <a:t>: </a:t>
            </a:r>
            <a:r>
              <a:rPr lang="ko-KR" altLang="en-US" dirty="0" err="1"/>
              <a:t>삼표</a:t>
            </a:r>
            <a:endParaRPr lang="ko-KR" altLang="en-US" dirty="0"/>
          </a:p>
        </p:txBody>
      </p:sp>
      <p:pic>
        <p:nvPicPr>
          <p:cNvPr id="7" name="그림 6">
            <a:extLst>
              <a:ext uri="{FF2B5EF4-FFF2-40B4-BE49-F238E27FC236}">
                <a16:creationId xmlns:a16="http://schemas.microsoft.com/office/drawing/2014/main" id="{853CF5CD-89C9-014F-6A77-06F551C5711C}"/>
              </a:ext>
            </a:extLst>
          </p:cNvPr>
          <p:cNvPicPr>
            <a:picLocks noChangeAspect="1"/>
          </p:cNvPicPr>
          <p:nvPr/>
        </p:nvPicPr>
        <p:blipFill>
          <a:blip r:embed="rId2"/>
          <a:stretch>
            <a:fillRect/>
          </a:stretch>
        </p:blipFill>
        <p:spPr>
          <a:xfrm>
            <a:off x="1463940" y="2180298"/>
            <a:ext cx="6080985" cy="3040493"/>
          </a:xfrm>
          <a:prstGeom prst="rect">
            <a:avLst/>
          </a:prstGeom>
        </p:spPr>
      </p:pic>
    </p:spTree>
    <p:extLst>
      <p:ext uri="{BB962C8B-B14F-4D97-AF65-F5344CB8AC3E}">
        <p14:creationId xmlns:p14="http://schemas.microsoft.com/office/powerpoint/2010/main" val="122028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7C652-BF63-F40E-2790-207EB075AE8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9595350-7FD4-53AF-5A35-CA53635E4630}"/>
              </a:ext>
            </a:extLst>
          </p:cNvPr>
          <p:cNvSpPr>
            <a:spLocks noGrp="1"/>
          </p:cNvSpPr>
          <p:nvPr>
            <p:ph type="title"/>
          </p:nvPr>
        </p:nvSpPr>
        <p:spPr/>
        <p:txBody>
          <a:bodyPr/>
          <a:lstStyle/>
          <a:p>
            <a:r>
              <a:rPr lang="en-US" altLang="ko-KR" b="0" i="0" dirty="0">
                <a:effectLst/>
              </a:rPr>
              <a:t>Necessity </a:t>
            </a:r>
            <a:r>
              <a:rPr lang="en-US" altLang="ko-KR" b="0" i="0">
                <a:effectLst/>
              </a:rPr>
              <a:t>of AGV </a:t>
            </a:r>
            <a:r>
              <a:rPr lang="en-US" altLang="ko-KR" dirty="0"/>
              <a:t>In</a:t>
            </a:r>
            <a:r>
              <a:rPr lang="ko-KR" altLang="en-US" dirty="0"/>
              <a:t> </a:t>
            </a:r>
            <a:r>
              <a:rPr lang="en-US" altLang="ko-KR" dirty="0"/>
              <a:t>Parking lot</a:t>
            </a:r>
            <a:endParaRPr lang="ko-KR" altLang="en-US" dirty="0"/>
          </a:p>
        </p:txBody>
      </p:sp>
      <p:sp>
        <p:nvSpPr>
          <p:cNvPr id="3" name="내용 개체 틀 2">
            <a:extLst>
              <a:ext uri="{FF2B5EF4-FFF2-40B4-BE49-F238E27FC236}">
                <a16:creationId xmlns:a16="http://schemas.microsoft.com/office/drawing/2014/main" id="{496A1DF7-F27D-C42F-925F-0CABD2DB3DB9}"/>
              </a:ext>
            </a:extLst>
          </p:cNvPr>
          <p:cNvSpPr>
            <a:spLocks noGrp="1"/>
          </p:cNvSpPr>
          <p:nvPr>
            <p:ph idx="1"/>
          </p:nvPr>
        </p:nvSpPr>
        <p:spPr/>
        <p:txBody>
          <a:bodyPr/>
          <a:lstStyle/>
          <a:p>
            <a:r>
              <a:rPr lang="ko-KR" altLang="en-US" dirty="0"/>
              <a:t>사고 예방</a:t>
            </a:r>
            <a:endParaRPr lang="en-US" altLang="ko-KR" dirty="0"/>
          </a:p>
          <a:p>
            <a:pPr lvl="1">
              <a:lnSpc>
                <a:spcPct val="150000"/>
              </a:lnSpc>
            </a:pPr>
            <a:r>
              <a:rPr lang="ko-KR" altLang="en-US" dirty="0"/>
              <a:t>인적 오류로 인한 충돌 사고 제거</a:t>
            </a:r>
            <a:endParaRPr lang="en-US" altLang="ko-KR" dirty="0"/>
          </a:p>
          <a:p>
            <a:pPr lvl="1">
              <a:lnSpc>
                <a:spcPct val="150000"/>
              </a:lnSpc>
            </a:pPr>
            <a:r>
              <a:rPr lang="ko-KR" altLang="en-US" dirty="0"/>
              <a:t>알고리즘 기반 안전 주행으로 차량 손상 방지</a:t>
            </a:r>
            <a:endParaRPr lang="en-US" altLang="ko-KR" dirty="0"/>
          </a:p>
          <a:p>
            <a:pPr lvl="1">
              <a:lnSpc>
                <a:spcPct val="150000"/>
              </a:lnSpc>
            </a:pPr>
            <a:r>
              <a:rPr lang="en-US" altLang="ko-KR" dirty="0"/>
              <a:t>2023</a:t>
            </a:r>
            <a:r>
              <a:rPr lang="ko-KR" altLang="en-US" dirty="0"/>
              <a:t>년 주차장 사고 건수</a:t>
            </a:r>
            <a:r>
              <a:rPr lang="en-US" altLang="ko-KR" dirty="0"/>
              <a:t> </a:t>
            </a:r>
            <a:r>
              <a:rPr lang="en-US" altLang="ko-KR" dirty="0">
                <a:solidFill>
                  <a:srgbClr val="FF0000"/>
                </a:solidFill>
              </a:rPr>
              <a:t>1542</a:t>
            </a:r>
            <a:r>
              <a:rPr lang="ko-KR" altLang="en-US" dirty="0">
                <a:solidFill>
                  <a:srgbClr val="FF0000"/>
                </a:solidFill>
              </a:rPr>
              <a:t>건</a:t>
            </a:r>
            <a:r>
              <a:rPr lang="en-US" altLang="ko-KR" dirty="0"/>
              <a:t>, </a:t>
            </a:r>
            <a:r>
              <a:rPr lang="ko-KR" altLang="en-US" dirty="0"/>
              <a:t>하루 평균 </a:t>
            </a:r>
            <a:r>
              <a:rPr lang="en-US" altLang="ko-KR" dirty="0">
                <a:solidFill>
                  <a:srgbClr val="FF0000"/>
                </a:solidFill>
              </a:rPr>
              <a:t>4.2</a:t>
            </a:r>
            <a:r>
              <a:rPr lang="ko-KR" altLang="en-US" dirty="0"/>
              <a:t>건 꼴로 발생 </a:t>
            </a:r>
            <a:r>
              <a:rPr lang="en-US" altLang="ko-KR" sz="900" dirty="0"/>
              <a:t>(</a:t>
            </a:r>
            <a:r>
              <a:rPr lang="ko-KR" altLang="en-US" sz="900" dirty="0"/>
              <a:t>출처 </a:t>
            </a:r>
            <a:r>
              <a:rPr lang="en-US" altLang="ko-KR" sz="900" dirty="0"/>
              <a:t>: </a:t>
            </a:r>
            <a:r>
              <a:rPr lang="ko-KR" altLang="en-US" sz="900" dirty="0"/>
              <a:t>경찰청</a:t>
            </a:r>
            <a:r>
              <a:rPr lang="en-US" altLang="ko-KR" sz="900" dirty="0"/>
              <a:t>)</a:t>
            </a:r>
            <a:endParaRPr lang="en-US" altLang="ko-KR" dirty="0"/>
          </a:p>
        </p:txBody>
      </p:sp>
      <p:grpSp>
        <p:nvGrpSpPr>
          <p:cNvPr id="4" name="그룹 3">
            <a:extLst>
              <a:ext uri="{FF2B5EF4-FFF2-40B4-BE49-F238E27FC236}">
                <a16:creationId xmlns:a16="http://schemas.microsoft.com/office/drawing/2014/main" id="{9E545988-5325-4A26-8AAF-BDCF7D0C9D63}"/>
              </a:ext>
            </a:extLst>
          </p:cNvPr>
          <p:cNvGrpSpPr/>
          <p:nvPr/>
        </p:nvGrpSpPr>
        <p:grpSpPr>
          <a:xfrm>
            <a:off x="686394" y="3191398"/>
            <a:ext cx="7235185" cy="2028778"/>
            <a:chOff x="692700" y="2739210"/>
            <a:chExt cx="7235185" cy="2028778"/>
          </a:xfrm>
        </p:grpSpPr>
        <p:sp>
          <p:nvSpPr>
            <p:cNvPr id="5" name="TextBox 4">
              <a:extLst>
                <a:ext uri="{FF2B5EF4-FFF2-40B4-BE49-F238E27FC236}">
                  <a16:creationId xmlns:a16="http://schemas.microsoft.com/office/drawing/2014/main" id="{5F692930-EC8D-7ED4-F2BD-07F3805B59DA}"/>
                </a:ext>
              </a:extLst>
            </p:cNvPr>
            <p:cNvSpPr txBox="1"/>
            <p:nvPr/>
          </p:nvSpPr>
          <p:spPr>
            <a:xfrm>
              <a:off x="789258" y="2739210"/>
              <a:ext cx="4572000" cy="461665"/>
            </a:xfrm>
            <a:prstGeom prst="rect">
              <a:avLst/>
            </a:prstGeom>
            <a:noFill/>
          </p:spPr>
          <p:txBody>
            <a:bodyPr wrap="square">
              <a:spAutoFit/>
            </a:bodyPr>
            <a:lstStyle/>
            <a:p>
              <a:r>
                <a:rPr lang="en-US" altLang="ko-KR" sz="2400" dirty="0">
                  <a:effectLst/>
                  <a:latin typeface="Pretendard SemiBold" panose="02000703000000020004" pitchFamily="2" charset="-127"/>
                  <a:ea typeface="Pretendard SemiBold" panose="02000703000000020004" pitchFamily="2" charset="-127"/>
                  <a:cs typeface="Pretendard SemiBold" panose="02000703000000020004" pitchFamily="2" charset="-127"/>
                </a:rPr>
                <a:t>2023</a:t>
              </a:r>
              <a:r>
                <a:rPr lang="ko-KR" altLang="ko-KR" sz="2400" dirty="0">
                  <a:effectLst/>
                  <a:latin typeface="Pretendard SemiBold" panose="02000703000000020004" pitchFamily="2" charset="-127"/>
                  <a:ea typeface="Pretendard SemiBold" panose="02000703000000020004" pitchFamily="2" charset="-127"/>
                  <a:cs typeface="Pretendard SemiBold" panose="02000703000000020004" pitchFamily="2" charset="-127"/>
                </a:rPr>
                <a:t>년 </a:t>
              </a:r>
              <a:r>
                <a:rPr lang="ko-KR" altLang="en-US" sz="2400" dirty="0">
                  <a:effectLst/>
                  <a:latin typeface="Pretendard SemiBold" panose="02000703000000020004" pitchFamily="2" charset="-127"/>
                  <a:ea typeface="Pretendard SemiBold" panose="02000703000000020004" pitchFamily="2" charset="-127"/>
                  <a:cs typeface="Pretendard SemiBold" panose="02000703000000020004" pitchFamily="2" charset="-127"/>
                </a:rPr>
                <a:t>주차장 사고 건수</a:t>
              </a:r>
              <a:endParaRPr lang="ko-KR" altLang="en-US" sz="2400" dirty="0">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sp>
          <p:nvSpPr>
            <p:cNvPr id="6" name="TextBox 5">
              <a:extLst>
                <a:ext uri="{FF2B5EF4-FFF2-40B4-BE49-F238E27FC236}">
                  <a16:creationId xmlns:a16="http://schemas.microsoft.com/office/drawing/2014/main" id="{16BB5342-F05B-3F0E-866D-FBC09DF76A01}"/>
                </a:ext>
              </a:extLst>
            </p:cNvPr>
            <p:cNvSpPr txBox="1"/>
            <p:nvPr/>
          </p:nvSpPr>
          <p:spPr>
            <a:xfrm>
              <a:off x="839709" y="4398656"/>
              <a:ext cx="4572000" cy="369332"/>
            </a:xfrm>
            <a:prstGeom prst="rect">
              <a:avLst/>
            </a:prstGeom>
            <a:noFill/>
          </p:spPr>
          <p:txBody>
            <a:bodyPr wrap="square">
              <a:spAutoFit/>
            </a:bodyPr>
            <a:lstStyle/>
            <a:p>
              <a:r>
                <a:rPr lang="ko-KR" altLang="en-US" dirty="0">
                  <a:solidFill>
                    <a:srgbClr val="0070C0"/>
                  </a:solidFill>
                  <a:latin typeface="Pretendard SemiBold" panose="02000703000000020004" pitchFamily="2" charset="-127"/>
                  <a:ea typeface="Pretendard SemiBold" panose="02000703000000020004" pitchFamily="2" charset="-127"/>
                  <a:cs typeface="Pretendard SemiBold" panose="02000703000000020004" pitchFamily="2" charset="-127"/>
                </a:rPr>
                <a:t>하루평균 </a:t>
              </a:r>
              <a:r>
                <a:rPr lang="en-US" altLang="ko-KR" dirty="0">
                  <a:solidFill>
                    <a:srgbClr val="0070C0"/>
                  </a:solidFill>
                  <a:latin typeface="Pretendard SemiBold" panose="02000703000000020004" pitchFamily="2" charset="-127"/>
                  <a:ea typeface="Pretendard SemiBold" panose="02000703000000020004" pitchFamily="2" charset="-127"/>
                  <a:cs typeface="Pretendard SemiBold" panose="02000703000000020004" pitchFamily="2" charset="-127"/>
                </a:rPr>
                <a:t>4.2</a:t>
              </a:r>
              <a:r>
                <a:rPr lang="ko-KR" altLang="en-US" dirty="0">
                  <a:solidFill>
                    <a:srgbClr val="0070C0"/>
                  </a:solidFill>
                  <a:latin typeface="Pretendard SemiBold" panose="02000703000000020004" pitchFamily="2" charset="-127"/>
                  <a:ea typeface="Pretendard SemiBold" panose="02000703000000020004" pitchFamily="2" charset="-127"/>
                  <a:cs typeface="Pretendard SemiBold" panose="02000703000000020004" pitchFamily="2" charset="-127"/>
                </a:rPr>
                <a:t>건의 주차장 사고 발생</a:t>
              </a:r>
            </a:p>
          </p:txBody>
        </p:sp>
        <p:sp>
          <p:nvSpPr>
            <p:cNvPr id="7" name="TextBox 6">
              <a:extLst>
                <a:ext uri="{FF2B5EF4-FFF2-40B4-BE49-F238E27FC236}">
                  <a16:creationId xmlns:a16="http://schemas.microsoft.com/office/drawing/2014/main" id="{B4DD2FCA-50AE-FA8B-196A-A42BC7CE2DF9}"/>
                </a:ext>
              </a:extLst>
            </p:cNvPr>
            <p:cNvSpPr txBox="1"/>
            <p:nvPr/>
          </p:nvSpPr>
          <p:spPr>
            <a:xfrm>
              <a:off x="692700" y="2970043"/>
              <a:ext cx="3022643" cy="1197780"/>
            </a:xfrm>
            <a:prstGeom prst="rect">
              <a:avLst/>
            </a:prstGeom>
          </p:spPr>
          <p:txBody>
            <a:bodyPr vert="horz" lIns="91440" tIns="45720" rIns="91440" bIns="45720" rtlCol="0" anchor="ctr">
              <a:noAutofit/>
            </a:bodyPr>
            <a:lstStyle>
              <a:lvl1pPr indent="0" defTabSz="914400" latinLnBrk="1">
                <a:lnSpc>
                  <a:spcPct val="100000"/>
                </a:lnSpc>
                <a:spcBef>
                  <a:spcPts val="400"/>
                </a:spcBef>
                <a:buNone/>
                <a:defRPr sz="2000" b="0" i="0" spc="-40" baseline="0">
                  <a:effectLst/>
                  <a:latin typeface="Pretendard-Regular" panose="02000503000000020004" pitchFamily="50" charset="-127"/>
                  <a:ea typeface="Pretendard-Regular" panose="02000503000000020004" pitchFamily="50" charset="-127"/>
                  <a:cs typeface="Pretendard-Regular" panose="02000503000000020004" pitchFamily="50" charset="-127"/>
                </a:defRPr>
              </a:lvl1pPr>
            </a:lstStyle>
            <a:p>
              <a:r>
                <a:rPr lang="en-US" altLang="ko-KR" sz="7000" dirty="0">
                  <a:solidFill>
                    <a:srgbClr val="009BCB"/>
                  </a:solidFill>
                  <a:latin typeface="Pretendard SemiBold" panose="02000703000000020004" pitchFamily="2" charset="-127"/>
                  <a:ea typeface="Pretendard SemiBold" panose="02000703000000020004" pitchFamily="2" charset="-127"/>
                  <a:cs typeface="Pretendard SemiBold" panose="02000703000000020004" pitchFamily="2" charset="-127"/>
                </a:rPr>
                <a:t>1542</a:t>
              </a:r>
              <a:r>
                <a:rPr lang="ko-KR" altLang="ko-KR" sz="7000" dirty="0">
                  <a:solidFill>
                    <a:srgbClr val="009BCB"/>
                  </a:solidFill>
                  <a:latin typeface="Pretendard SemiBold" panose="02000703000000020004" pitchFamily="2" charset="-127"/>
                  <a:ea typeface="Pretendard SemiBold" panose="02000703000000020004" pitchFamily="2" charset="-127"/>
                  <a:cs typeface="Pretendard SemiBold" panose="02000703000000020004" pitchFamily="2" charset="-127"/>
                </a:rPr>
                <a:t>건</a:t>
              </a:r>
              <a:endParaRPr lang="ko-KR" altLang="en-US" sz="7000" dirty="0">
                <a:solidFill>
                  <a:srgbClr val="009BCB"/>
                </a:soli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grpSp>
          <p:nvGrpSpPr>
            <p:cNvPr id="8" name="그룹 7">
              <a:extLst>
                <a:ext uri="{FF2B5EF4-FFF2-40B4-BE49-F238E27FC236}">
                  <a16:creationId xmlns:a16="http://schemas.microsoft.com/office/drawing/2014/main" id="{9C9A2809-0161-D815-A916-93776042138E}"/>
                </a:ext>
              </a:extLst>
            </p:cNvPr>
            <p:cNvGrpSpPr/>
            <p:nvPr/>
          </p:nvGrpSpPr>
          <p:grpSpPr>
            <a:xfrm>
              <a:off x="839709" y="4101608"/>
              <a:ext cx="7088176" cy="132432"/>
              <a:chOff x="839709" y="4101608"/>
              <a:chExt cx="7088176" cy="132432"/>
            </a:xfrm>
          </p:grpSpPr>
          <p:sp>
            <p:nvSpPr>
              <p:cNvPr id="9" name="사각형: 둥근 모서리 8">
                <a:extLst>
                  <a:ext uri="{FF2B5EF4-FFF2-40B4-BE49-F238E27FC236}">
                    <a16:creationId xmlns:a16="http://schemas.microsoft.com/office/drawing/2014/main" id="{CEE0EF44-37C7-D3E4-3AD3-A3EF72C44231}"/>
                  </a:ext>
                </a:extLst>
              </p:cNvPr>
              <p:cNvSpPr/>
              <p:nvPr/>
            </p:nvSpPr>
            <p:spPr>
              <a:xfrm>
                <a:off x="839709" y="4101609"/>
                <a:ext cx="7088176" cy="132431"/>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sp>
            <p:nvSpPr>
              <p:cNvPr id="10" name="사각형: 둥근 모서리 9">
                <a:extLst>
                  <a:ext uri="{FF2B5EF4-FFF2-40B4-BE49-F238E27FC236}">
                    <a16:creationId xmlns:a16="http://schemas.microsoft.com/office/drawing/2014/main" id="{7EFD3495-6E1B-2EBF-FA59-A1ECA1AD95C6}"/>
                  </a:ext>
                </a:extLst>
              </p:cNvPr>
              <p:cNvSpPr/>
              <p:nvPr/>
            </p:nvSpPr>
            <p:spPr>
              <a:xfrm>
                <a:off x="839709" y="4101608"/>
                <a:ext cx="2546724" cy="132431"/>
              </a:xfrm>
              <a:prstGeom prst="roundRect">
                <a:avLst/>
              </a:prstGeom>
              <a:solidFill>
                <a:srgbClr val="009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grpSp>
      </p:grpSp>
    </p:spTree>
    <p:extLst>
      <p:ext uri="{BB962C8B-B14F-4D97-AF65-F5344CB8AC3E}">
        <p14:creationId xmlns:p14="http://schemas.microsoft.com/office/powerpoint/2010/main" val="1072499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CFCE6-2B6F-AFD2-3319-7DBF7577327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DDE3047-4363-2976-9EE6-65CAB918F976}"/>
              </a:ext>
            </a:extLst>
          </p:cNvPr>
          <p:cNvSpPr>
            <a:spLocks noGrp="1"/>
          </p:cNvSpPr>
          <p:nvPr>
            <p:ph type="title"/>
          </p:nvPr>
        </p:nvSpPr>
        <p:spPr/>
        <p:txBody>
          <a:bodyPr/>
          <a:lstStyle/>
          <a:p>
            <a:r>
              <a:rPr lang="en-US" altLang="ko-KR" b="0" i="0" dirty="0">
                <a:effectLst/>
              </a:rPr>
              <a:t>Necessity </a:t>
            </a:r>
            <a:r>
              <a:rPr lang="en-US" altLang="ko-KR" b="0" i="0">
                <a:effectLst/>
              </a:rPr>
              <a:t>of AGV </a:t>
            </a:r>
            <a:r>
              <a:rPr lang="en-US" altLang="ko-KR"/>
              <a:t>In</a:t>
            </a:r>
            <a:r>
              <a:rPr lang="ko-KR" altLang="en-US"/>
              <a:t> </a:t>
            </a:r>
            <a:r>
              <a:rPr lang="en-US" altLang="ko-KR" dirty="0"/>
              <a:t>Parking lot</a:t>
            </a:r>
            <a:endParaRPr lang="ko-KR" altLang="en-US" dirty="0"/>
          </a:p>
        </p:txBody>
      </p:sp>
      <p:sp>
        <p:nvSpPr>
          <p:cNvPr id="3" name="내용 개체 틀 2">
            <a:extLst>
              <a:ext uri="{FF2B5EF4-FFF2-40B4-BE49-F238E27FC236}">
                <a16:creationId xmlns:a16="http://schemas.microsoft.com/office/drawing/2014/main" id="{CAAF2536-CD5C-B5DA-63BC-BFFC4E53FC55}"/>
              </a:ext>
            </a:extLst>
          </p:cNvPr>
          <p:cNvSpPr>
            <a:spLocks noGrp="1"/>
          </p:cNvSpPr>
          <p:nvPr>
            <p:ph idx="1"/>
          </p:nvPr>
        </p:nvSpPr>
        <p:spPr/>
        <p:txBody>
          <a:bodyPr/>
          <a:lstStyle/>
          <a:p>
            <a:r>
              <a:rPr lang="ko-KR" altLang="en-US" dirty="0"/>
              <a:t>환경 오염 감소</a:t>
            </a:r>
            <a:endParaRPr lang="en-US" altLang="ko-KR" dirty="0"/>
          </a:p>
          <a:p>
            <a:pPr lvl="1">
              <a:lnSpc>
                <a:spcPct val="150000"/>
              </a:lnSpc>
            </a:pPr>
            <a:r>
              <a:rPr lang="ko-KR" altLang="en-US" dirty="0"/>
              <a:t>주차장 무인화에 따른 차량 주행 배기가스 배출 </a:t>
            </a:r>
            <a:r>
              <a:rPr lang="en-US" altLang="ko-KR" dirty="0"/>
              <a:t>‘0mg’</a:t>
            </a:r>
          </a:p>
          <a:p>
            <a:pPr lvl="1">
              <a:lnSpc>
                <a:spcPct val="150000"/>
              </a:lnSpc>
            </a:pPr>
            <a:r>
              <a:rPr lang="ko-KR" altLang="en-US" dirty="0"/>
              <a:t>주차장 주변 환경의 </a:t>
            </a:r>
            <a:r>
              <a:rPr lang="ko-KR" altLang="en-US" dirty="0" err="1"/>
              <a:t>공기질</a:t>
            </a:r>
            <a:r>
              <a:rPr lang="ko-KR" altLang="en-US" dirty="0"/>
              <a:t> 개선</a:t>
            </a:r>
            <a:endParaRPr lang="en-US" altLang="ko-KR" dirty="0"/>
          </a:p>
        </p:txBody>
      </p:sp>
      <p:sp>
        <p:nvSpPr>
          <p:cNvPr id="6" name="TextBox 5">
            <a:extLst>
              <a:ext uri="{FF2B5EF4-FFF2-40B4-BE49-F238E27FC236}">
                <a16:creationId xmlns:a16="http://schemas.microsoft.com/office/drawing/2014/main" id="{82FE5B03-24E2-F415-5715-D2D39F937699}"/>
              </a:ext>
            </a:extLst>
          </p:cNvPr>
          <p:cNvSpPr txBox="1"/>
          <p:nvPr/>
        </p:nvSpPr>
        <p:spPr>
          <a:xfrm>
            <a:off x="3454442" y="2827434"/>
            <a:ext cx="2955306" cy="369332"/>
          </a:xfrm>
          <a:prstGeom prst="rect">
            <a:avLst/>
          </a:prstGeom>
        </p:spPr>
        <p:txBody>
          <a:bodyPr vert="horz" lIns="91440" tIns="45720" rIns="91440" bIns="45720" rtlCol="0" anchor="ctr">
            <a:noAutofit/>
          </a:bodyPr>
          <a:lstStyle>
            <a:lvl1pPr indent="0" defTabSz="914400" latinLnBrk="1">
              <a:lnSpc>
                <a:spcPct val="100000"/>
              </a:lnSpc>
              <a:spcBef>
                <a:spcPts val="400"/>
              </a:spcBef>
              <a:buNone/>
              <a:defRPr sz="2000" b="0" i="0" spc="-40" baseline="0">
                <a:effectLst/>
                <a:latin typeface="Pretendard-Regular" panose="02000503000000020004" pitchFamily="50" charset="-127"/>
                <a:ea typeface="Pretendard-Regular" panose="02000503000000020004" pitchFamily="50" charset="-127"/>
                <a:cs typeface="Pretendard-Regular" panose="02000503000000020004" pitchFamily="50" charset="-127"/>
              </a:defRPr>
            </a:lvl1pPr>
          </a:lstStyle>
          <a:p>
            <a:r>
              <a:rPr lang="en-US" altLang="ko-KR" sz="1100" dirty="0">
                <a:latin typeface="Pretendard SemiBold" panose="02000703000000020004" pitchFamily="2" charset="-127"/>
                <a:ea typeface="Pretendard SemiBold" panose="02000703000000020004" pitchFamily="2" charset="-127"/>
                <a:cs typeface="Pretendard SemiBold" panose="02000703000000020004" pitchFamily="2" charset="-127"/>
              </a:rPr>
              <a:t>&lt;</a:t>
            </a:r>
            <a:r>
              <a:rPr lang="ko-KR" altLang="en-US" sz="1100" dirty="0">
                <a:latin typeface="Pretendard SemiBold" panose="02000703000000020004" pitchFamily="2" charset="-127"/>
                <a:ea typeface="Pretendard SemiBold" panose="02000703000000020004" pitchFamily="2" charset="-127"/>
                <a:cs typeface="Pretendard SemiBold" panose="02000703000000020004" pitchFamily="2" charset="-127"/>
              </a:rPr>
              <a:t>지하주차장의 평균 일산화탄소 농도</a:t>
            </a:r>
            <a:r>
              <a:rPr lang="en-US" altLang="ko-KR" sz="1100" dirty="0">
                <a:latin typeface="Pretendard SemiBold" panose="02000703000000020004" pitchFamily="2" charset="-127"/>
                <a:ea typeface="Pretendard SemiBold" panose="02000703000000020004" pitchFamily="2" charset="-127"/>
                <a:cs typeface="Pretendard SemiBold" panose="02000703000000020004" pitchFamily="2" charset="-127"/>
              </a:rPr>
              <a:t>&gt;</a:t>
            </a:r>
            <a:endParaRPr lang="ko-KR" altLang="en-US" sz="1100" dirty="0">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pic>
        <p:nvPicPr>
          <p:cNvPr id="8" name="그림 7">
            <a:extLst>
              <a:ext uri="{FF2B5EF4-FFF2-40B4-BE49-F238E27FC236}">
                <a16:creationId xmlns:a16="http://schemas.microsoft.com/office/drawing/2014/main" id="{A79A75DD-314A-2228-DFE9-D146BE089735}"/>
              </a:ext>
            </a:extLst>
          </p:cNvPr>
          <p:cNvPicPr>
            <a:picLocks noChangeAspect="1"/>
          </p:cNvPicPr>
          <p:nvPr/>
        </p:nvPicPr>
        <p:blipFill>
          <a:blip r:embed="rId2"/>
          <a:stretch>
            <a:fillRect/>
          </a:stretch>
        </p:blipFill>
        <p:spPr>
          <a:xfrm>
            <a:off x="3537561" y="3196766"/>
            <a:ext cx="2385769" cy="2320821"/>
          </a:xfrm>
          <a:prstGeom prst="rect">
            <a:avLst/>
          </a:prstGeom>
        </p:spPr>
      </p:pic>
    </p:spTree>
    <p:extLst>
      <p:ext uri="{BB962C8B-B14F-4D97-AF65-F5344CB8AC3E}">
        <p14:creationId xmlns:p14="http://schemas.microsoft.com/office/powerpoint/2010/main" val="1623785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0C06-494A-B540-865A-D74C18D92F3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DBA3B71-3F65-AA8D-609E-965A5CE81F51}"/>
              </a:ext>
            </a:extLst>
          </p:cNvPr>
          <p:cNvSpPr>
            <a:spLocks noGrp="1"/>
          </p:cNvSpPr>
          <p:nvPr>
            <p:ph type="title"/>
          </p:nvPr>
        </p:nvSpPr>
        <p:spPr/>
        <p:txBody>
          <a:bodyPr/>
          <a:lstStyle/>
          <a:p>
            <a:r>
              <a:rPr lang="en-US" altLang="ko-KR"/>
              <a:t>Multi-Agent Path Finding [MAPF]</a:t>
            </a:r>
          </a:p>
        </p:txBody>
      </p:sp>
      <p:sp>
        <p:nvSpPr>
          <p:cNvPr id="3" name="내용 개체 틀 2">
            <a:extLst>
              <a:ext uri="{FF2B5EF4-FFF2-40B4-BE49-F238E27FC236}">
                <a16:creationId xmlns:a16="http://schemas.microsoft.com/office/drawing/2014/main" id="{694A455D-2D61-05DC-8AD3-D0CED6099FF7}"/>
              </a:ext>
            </a:extLst>
          </p:cNvPr>
          <p:cNvSpPr>
            <a:spLocks noGrp="1"/>
          </p:cNvSpPr>
          <p:nvPr>
            <p:ph idx="1"/>
          </p:nvPr>
        </p:nvSpPr>
        <p:spPr/>
        <p:txBody>
          <a:bodyPr/>
          <a:lstStyle/>
          <a:p>
            <a:r>
              <a:rPr lang="en-US" altLang="ko-KR"/>
              <a:t>Definition of MAPF</a:t>
            </a:r>
            <a:endParaRPr lang="en-US" altLang="ko-KR" dirty="0"/>
          </a:p>
          <a:p>
            <a:pPr lvl="1">
              <a:lnSpc>
                <a:spcPct val="150000"/>
              </a:lnSpc>
            </a:pPr>
            <a:r>
              <a:rPr lang="ko-KR" altLang="en-US"/>
              <a:t>여러 에이전트가 공유된 환경에서 충돌없이 이동하는 경로 집합을 찾는 문제</a:t>
            </a:r>
            <a:endParaRPr lang="en-US" altLang="ko-KR"/>
          </a:p>
          <a:p>
            <a:r>
              <a:rPr lang="en-US" altLang="ko-KR"/>
              <a:t>Key Components of MAPF</a:t>
            </a:r>
          </a:p>
          <a:p>
            <a:pPr lvl="1">
              <a:lnSpc>
                <a:spcPct val="150000"/>
              </a:lnSpc>
            </a:pPr>
            <a:r>
              <a:rPr lang="en-US" altLang="ko-KR"/>
              <a:t>Agents</a:t>
            </a:r>
          </a:p>
          <a:p>
            <a:pPr lvl="1">
              <a:lnSpc>
                <a:spcPct val="150000"/>
              </a:lnSpc>
            </a:pPr>
            <a:r>
              <a:rPr lang="en-US" altLang="ko-KR"/>
              <a:t>Environment</a:t>
            </a:r>
          </a:p>
          <a:p>
            <a:pPr lvl="1">
              <a:lnSpc>
                <a:spcPct val="150000"/>
              </a:lnSpc>
            </a:pPr>
            <a:r>
              <a:rPr lang="en-US" altLang="ko-KR"/>
              <a:t>Start / Goal</a:t>
            </a:r>
          </a:p>
          <a:p>
            <a:pPr lvl="1">
              <a:lnSpc>
                <a:spcPct val="150000"/>
              </a:lnSpc>
            </a:pPr>
            <a:r>
              <a:rPr lang="en-US" altLang="ko-KR"/>
              <a:t>Time</a:t>
            </a:r>
          </a:p>
          <a:p>
            <a:r>
              <a:rPr lang="en-US" altLang="ko-KR"/>
              <a:t>Collision Types</a:t>
            </a:r>
          </a:p>
          <a:p>
            <a:pPr lvl="1">
              <a:lnSpc>
                <a:spcPct val="150000"/>
              </a:lnSpc>
            </a:pPr>
            <a:r>
              <a:rPr lang="ko-KR" altLang="en-US"/>
              <a:t>정점 충돌 </a:t>
            </a:r>
            <a:r>
              <a:rPr lang="en-US" altLang="ko-KR"/>
              <a:t>[Vertex Confilct]</a:t>
            </a:r>
          </a:p>
          <a:p>
            <a:pPr lvl="2">
              <a:lnSpc>
                <a:spcPct val="150000"/>
              </a:lnSpc>
            </a:pPr>
            <a:r>
              <a:rPr lang="ko-KR" altLang="en-US"/>
              <a:t>동일 시간에 동일 정점</a:t>
            </a:r>
            <a:r>
              <a:rPr lang="en-US" altLang="ko-KR"/>
              <a:t>[</a:t>
            </a:r>
            <a:r>
              <a:rPr lang="ko-KR" altLang="en-US"/>
              <a:t>위치</a:t>
            </a:r>
            <a:r>
              <a:rPr lang="en-US" altLang="ko-KR"/>
              <a:t>] </a:t>
            </a:r>
            <a:r>
              <a:rPr lang="ko-KR" altLang="en-US"/>
              <a:t>차지</a:t>
            </a:r>
            <a:endParaRPr lang="en-US" altLang="ko-KR"/>
          </a:p>
          <a:p>
            <a:pPr lvl="1">
              <a:lnSpc>
                <a:spcPct val="150000"/>
              </a:lnSpc>
            </a:pPr>
            <a:r>
              <a:rPr lang="ko-KR" altLang="en-US"/>
              <a:t>간선 충돌</a:t>
            </a:r>
            <a:r>
              <a:rPr lang="en-US" altLang="ko-KR"/>
              <a:t> [Edge Conflict]</a:t>
            </a:r>
          </a:p>
          <a:p>
            <a:pPr lvl="2">
              <a:lnSpc>
                <a:spcPct val="150000"/>
              </a:lnSpc>
            </a:pPr>
            <a:r>
              <a:rPr lang="ko-KR" altLang="en-US"/>
              <a:t>동일 시간 사이에 동일 간선</a:t>
            </a:r>
            <a:r>
              <a:rPr lang="en-US" altLang="ko-KR"/>
              <a:t>[</a:t>
            </a:r>
            <a:r>
              <a:rPr lang="ko-KR" altLang="en-US"/>
              <a:t>경로</a:t>
            </a:r>
            <a:r>
              <a:rPr lang="en-US" altLang="ko-KR"/>
              <a:t>]</a:t>
            </a:r>
            <a:r>
              <a:rPr lang="ko-KR" altLang="en-US"/>
              <a:t>를 교차하여 통과</a:t>
            </a:r>
            <a:endParaRPr lang="en-US" altLang="ko-KR"/>
          </a:p>
          <a:p>
            <a:pPr lvl="1">
              <a:lnSpc>
                <a:spcPct val="150000"/>
              </a:lnSpc>
            </a:pPr>
            <a:endParaRPr lang="en-US" altLang="ko-KR"/>
          </a:p>
          <a:p>
            <a:pPr lvl="1">
              <a:lnSpc>
                <a:spcPct val="150000"/>
              </a:lnSpc>
            </a:pPr>
            <a:endParaRPr lang="en-US" altLang="ko-KR" dirty="0"/>
          </a:p>
        </p:txBody>
      </p:sp>
      <p:pic>
        <p:nvPicPr>
          <p:cNvPr id="8" name="그림 7">
            <a:extLst>
              <a:ext uri="{FF2B5EF4-FFF2-40B4-BE49-F238E27FC236}">
                <a16:creationId xmlns:a16="http://schemas.microsoft.com/office/drawing/2014/main" id="{B16EAEA4-A3DE-6658-D006-87ADAD69D7AC}"/>
              </a:ext>
            </a:extLst>
          </p:cNvPr>
          <p:cNvPicPr>
            <a:picLocks noChangeAspect="1"/>
          </p:cNvPicPr>
          <p:nvPr/>
        </p:nvPicPr>
        <p:blipFill>
          <a:blip r:embed="rId3"/>
          <a:stretch>
            <a:fillRect/>
          </a:stretch>
        </p:blipFill>
        <p:spPr>
          <a:xfrm>
            <a:off x="3516821" y="4159436"/>
            <a:ext cx="552527" cy="462027"/>
          </a:xfrm>
          <a:prstGeom prst="rect">
            <a:avLst/>
          </a:prstGeom>
        </p:spPr>
      </p:pic>
      <p:pic>
        <p:nvPicPr>
          <p:cNvPr id="10" name="그림 9">
            <a:extLst>
              <a:ext uri="{FF2B5EF4-FFF2-40B4-BE49-F238E27FC236}">
                <a16:creationId xmlns:a16="http://schemas.microsoft.com/office/drawing/2014/main" id="{EE8CE026-94E9-B7EA-01BD-F18F632ACBA2}"/>
              </a:ext>
            </a:extLst>
          </p:cNvPr>
          <p:cNvPicPr>
            <a:picLocks noChangeAspect="1"/>
          </p:cNvPicPr>
          <p:nvPr/>
        </p:nvPicPr>
        <p:blipFill>
          <a:blip r:embed="rId4"/>
          <a:stretch>
            <a:fillRect/>
          </a:stretch>
        </p:blipFill>
        <p:spPr>
          <a:xfrm>
            <a:off x="4572000" y="5048852"/>
            <a:ext cx="1318049" cy="505000"/>
          </a:xfrm>
          <a:prstGeom prst="rect">
            <a:avLst/>
          </a:prstGeom>
        </p:spPr>
      </p:pic>
    </p:spTree>
    <p:extLst>
      <p:ext uri="{BB962C8B-B14F-4D97-AF65-F5344CB8AC3E}">
        <p14:creationId xmlns:p14="http://schemas.microsoft.com/office/powerpoint/2010/main" val="1379173127"/>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pc="-40" dirty="0">
            <a:latin typeface="Pretendard" panose="02000503000000020004" pitchFamily="2" charset="-127"/>
            <a:ea typeface="Pretendard" panose="02000503000000020004" pitchFamily="2" charset="-127"/>
            <a:cs typeface="Pretendard" panose="02000503000000020004" pitchFamily="2" charset="-127"/>
          </a:defRPr>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 dockstate="right" visibility="0" width="525"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2FDCDE4-D11D-4DFD-A793-A9ADBD588FE7}">
  <we:reference id="wa104381909" version="3.17.2.0" store="ko-KR" storeType="OMEX"/>
  <we:alternateReferences>
    <we:reference id="WA104381909" version="3.17.2.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843649C6-A698-4F27-BBBD-FAD16FAB39DD}">
  <we:reference id="wa200004052" version="1.0.0.2" store="ko-KR" storeType="OMEX"/>
  <we:alternateReferences>
    <we:reference id="wa200004052" version="1.0.0.2" store="wa20000405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 2013 - 2022</Template>
  <TotalTime>7122</TotalTime>
  <Words>3352</Words>
  <Application>Microsoft Office PowerPoint</Application>
  <PresentationFormat>화면 슬라이드 쇼(4:3)</PresentationFormat>
  <Paragraphs>413</Paragraphs>
  <Slides>33</Slides>
  <Notes>12</Notes>
  <HiddenSlides>0</HiddenSlides>
  <MMClips>3</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33</vt:i4>
      </vt:variant>
    </vt:vector>
  </HeadingPairs>
  <TitlesOfParts>
    <vt:vector size="42" baseType="lpstr">
      <vt:lpstr>Pretendard</vt:lpstr>
      <vt:lpstr>Poppins</vt:lpstr>
      <vt:lpstr>Cambria Math</vt:lpstr>
      <vt:lpstr>Cambria</vt:lpstr>
      <vt:lpstr>맑은 고딕</vt:lpstr>
      <vt:lpstr>Pretendard SemiBold</vt:lpstr>
      <vt:lpstr>Wingdings</vt:lpstr>
      <vt:lpstr>Arial</vt:lpstr>
      <vt:lpstr>Office 테마</vt:lpstr>
      <vt:lpstr>Development of an AGV Algorithm for Parking Lot  Implementation of an AGV Control Algorithm and Verification via Simulation</vt:lpstr>
      <vt:lpstr>Development of an AGV Algorithm for Parking Lot</vt:lpstr>
      <vt:lpstr>Definition of AGV</vt:lpstr>
      <vt:lpstr>AGV Market Size</vt:lpstr>
      <vt:lpstr>Utilization of AGV Control System</vt:lpstr>
      <vt:lpstr>Necessity of AGV In Parking lot</vt:lpstr>
      <vt:lpstr>Necessity of AGV In Parking lot</vt:lpstr>
      <vt:lpstr>Necessity of AGV In Parking lot</vt:lpstr>
      <vt:lpstr>Multi-Agent Path Finding [MAPF]</vt:lpstr>
      <vt:lpstr>Environment : 형남공학관 주차장</vt:lpstr>
      <vt:lpstr>Environment : 형남공학관 주차장</vt:lpstr>
      <vt:lpstr>[0] Priority System : Score / Stuck Boost</vt:lpstr>
      <vt:lpstr>[0] Priority System : pseudo-code</vt:lpstr>
      <vt:lpstr>[1] A *algorithm : Definition</vt:lpstr>
      <vt:lpstr>[1] A *algorithm : pseudo-code / Diagram</vt:lpstr>
      <vt:lpstr>[2] D* lite algorithm : Definition</vt:lpstr>
      <vt:lpstr>[2] D* lite algorithm : Definition</vt:lpstr>
      <vt:lpstr>[2] D* lite algorithm : pseudo-code / Diagram</vt:lpstr>
      <vt:lpstr>[3] D* Lite + WHCA* + WFG/SCC + Partial CBS : WHCA*</vt:lpstr>
      <vt:lpstr>[3] D* Lite + WHCA* + WFG/SCC + Partial CBS : WFG/SCC </vt:lpstr>
      <vt:lpstr>[3] D* Lite + WHCA* + WFG/SCC + Partial CBS : WFG/SCC </vt:lpstr>
      <vt:lpstr>[3] D* Lite + WHCA* + WFG/SCC + Partial CBS : CBS</vt:lpstr>
      <vt:lpstr>[3] D* Lite + WHCA* + WFG/SCC + Partial CBS : CBS</vt:lpstr>
      <vt:lpstr>[3] D* Lite + WHCA* + WFG/SCC + Partial CBS : DeadLock resolve</vt:lpstr>
      <vt:lpstr>[3] D* Lite + WHCA* + WFG/SCC + Partial CBS : pseudo-code</vt:lpstr>
      <vt:lpstr>Simulation Map</vt:lpstr>
      <vt:lpstr>Simulation Result</vt:lpstr>
      <vt:lpstr>Simulation Result</vt:lpstr>
      <vt:lpstr>Simulation Result</vt:lpstr>
      <vt:lpstr>Conclusion</vt:lpstr>
      <vt:lpstr>시뮬레이션 영상 [형남 공학관 주차장 + (WHCA*+WFG/SCC +CBS)]</vt:lpstr>
      <vt:lpstr>시뮬레이션 영상 [ Map2  / Map3]</vt:lpstr>
      <vt:lpstr>참고문헌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ABG</dc:creator>
  <cp:lastModifiedBy>우상욱</cp:lastModifiedBy>
  <cp:revision>1108</cp:revision>
  <dcterms:created xsi:type="dcterms:W3CDTF">2023-07-01T15:22:51Z</dcterms:created>
  <dcterms:modified xsi:type="dcterms:W3CDTF">2025-11-18T05:54:32Z</dcterms:modified>
</cp:coreProperties>
</file>